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60" r:id="rId5"/>
    <p:sldId id="265" r:id="rId6"/>
    <p:sldId id="266" r:id="rId7"/>
    <p:sldId id="267" r:id="rId8"/>
    <p:sldId id="268" r:id="rId9"/>
    <p:sldId id="259" r:id="rId10"/>
  </p:sldIdLst>
  <p:sldSz cx="9144000" cy="5143500" type="screen16x9"/>
  <p:notesSz cx="6858000" cy="9144000"/>
  <p:embeddedFontLst>
    <p:embeddedFont>
      <p:font typeface="Lato" panose="020B0604020202020204" charset="0"/>
      <p:regular r:id="rId12"/>
      <p:bold r:id="rId13"/>
      <p:italic r:id="rId14"/>
      <p:boldItalic r:id="rId15"/>
    </p:embeddedFont>
    <p:embeddedFont>
      <p:font typeface="Montserrat"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pos="4608">
          <p15:clr>
            <a:srgbClr val="9AA0A6"/>
          </p15:clr>
        </p15:guide>
        <p15:guide id="4" pos="1152">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guide orient="horz" pos="1620"/>
        <p:guide pos="2880"/>
        <p:guide pos="4608"/>
        <p:guide pos="11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png>
</file>

<file path=ppt/media/image11.jpg>
</file>

<file path=ppt/media/image12.jp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c6f980f91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c6f980f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Mel</a:t>
            </a:r>
            <a:endParaRPr/>
          </a:p>
          <a:p>
            <a:pPr marL="0" lvl="0" indent="0" algn="l" rtl="0">
              <a:spcBef>
                <a:spcPts val="0"/>
              </a:spcBef>
              <a:spcAft>
                <a:spcPts val="0"/>
              </a:spcAft>
              <a:buNone/>
            </a:pPr>
            <a:endParaRPr/>
          </a:p>
          <a:p>
            <a:pPr marL="0" lvl="0" indent="0" algn="l" rtl="0">
              <a:spcBef>
                <a:spcPts val="0"/>
              </a:spcBef>
              <a:spcAft>
                <a:spcPts val="0"/>
              </a:spcAft>
              <a:buNone/>
            </a:pPr>
            <a:r>
              <a:rPr lang="en"/>
              <a:t>✓ Selected topic ✓ Reason why they selected their topic ✓ Description of their source of data ✓ Questions they hope to answer with the data ✓ Description of the data exploration phase of the project ✓ Description of the analysis phase of the project ✓ Technologies, languages, tools, and algorithms used throughout the project ✓ Result of analysis ✓ Recommendation for future analysis ✓ Anything the team would have done differently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c6f980f91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Mel</a:t>
            </a:r>
            <a:endParaRPr b="1"/>
          </a:p>
          <a:p>
            <a:pPr marL="457200" lvl="0" indent="-330200" algn="just" rtl="0">
              <a:lnSpc>
                <a:spcPct val="115000"/>
              </a:lnSpc>
              <a:spcBef>
                <a:spcPts val="0"/>
              </a:spcBef>
              <a:spcAft>
                <a:spcPts val="0"/>
              </a:spcAft>
              <a:buClr>
                <a:srgbClr val="000000"/>
              </a:buClr>
              <a:buSzPts val="1600"/>
              <a:buFont typeface="Lato"/>
              <a:buChar char="●"/>
            </a:pPr>
            <a:r>
              <a:rPr lang="en" sz="1600">
                <a:latin typeface="Lato"/>
                <a:ea typeface="Lato"/>
                <a:cs typeface="Lato"/>
                <a:sym typeface="Lato"/>
              </a:rPr>
              <a:t>The objective of the Austin Energy Predictor is to determine when peak renewable energy is being generated from a wind and solar energy farm in Texas. </a:t>
            </a:r>
            <a:endParaRPr sz="1600">
              <a:latin typeface="Lato"/>
              <a:ea typeface="Lato"/>
              <a:cs typeface="Lato"/>
              <a:sym typeface="Lato"/>
            </a:endParaRPr>
          </a:p>
          <a:p>
            <a:pPr marL="457200" lvl="0" indent="-330200" algn="just" rtl="0">
              <a:lnSpc>
                <a:spcPct val="115000"/>
              </a:lnSpc>
              <a:spcBef>
                <a:spcPts val="0"/>
              </a:spcBef>
              <a:spcAft>
                <a:spcPts val="0"/>
              </a:spcAft>
              <a:buClr>
                <a:srgbClr val="000000"/>
              </a:buClr>
              <a:buSzPts val="1600"/>
              <a:buFont typeface="Lato"/>
              <a:buChar char="●"/>
            </a:pPr>
            <a:r>
              <a:rPr lang="en" sz="1600">
                <a:latin typeface="Lato"/>
                <a:ea typeface="Lato"/>
                <a:cs typeface="Lato"/>
                <a:sym typeface="Lato"/>
              </a:rPr>
              <a:t>The model presented will predict renewable energy output based on weather factors.</a:t>
            </a:r>
            <a:endParaRPr sz="1600">
              <a:latin typeface="Lato"/>
              <a:ea typeface="Lato"/>
              <a:cs typeface="Lato"/>
              <a:sym typeface="Lato"/>
            </a:endParaRPr>
          </a:p>
          <a:p>
            <a:pPr marL="457200" lvl="0" indent="-330200" algn="just" rtl="0">
              <a:lnSpc>
                <a:spcPct val="115000"/>
              </a:lnSpc>
              <a:spcBef>
                <a:spcPts val="0"/>
              </a:spcBef>
              <a:spcAft>
                <a:spcPts val="0"/>
              </a:spcAft>
              <a:buClr>
                <a:srgbClr val="000000"/>
              </a:buClr>
              <a:buSzPts val="1600"/>
              <a:buFont typeface="Lato"/>
              <a:buChar char="●"/>
            </a:pPr>
            <a:r>
              <a:rPr lang="en" sz="1600">
                <a:solidFill>
                  <a:schemeClr val="dk1"/>
                </a:solidFill>
                <a:latin typeface="Lato"/>
                <a:ea typeface="Lato"/>
                <a:cs typeface="Lato"/>
                <a:sym typeface="Lato"/>
              </a:rPr>
              <a:t>Purpose: using data to forecast power generation to understand renewable energy </a:t>
            </a:r>
            <a:r>
              <a:rPr lang="en" sz="1600" b="1">
                <a:solidFill>
                  <a:schemeClr val="dk1"/>
                </a:solidFill>
                <a:latin typeface="Lato"/>
                <a:ea typeface="Lato"/>
                <a:cs typeface="Lato"/>
                <a:sym typeface="Lato"/>
              </a:rPr>
              <a:t>as a mainstream power source for a healthier planet.</a:t>
            </a:r>
            <a:r>
              <a:rPr lang="en" sz="1600">
                <a:solidFill>
                  <a:schemeClr val="dk1"/>
                </a:solidFill>
                <a:latin typeface="Lato"/>
                <a:ea typeface="Lato"/>
                <a:cs typeface="Lato"/>
                <a:sym typeface="Lato"/>
              </a:rPr>
              <a:t> </a:t>
            </a:r>
            <a:endParaRPr sz="1600">
              <a:latin typeface="Lato"/>
              <a:ea typeface="Lato"/>
              <a:cs typeface="Lato"/>
              <a:sym typeface="Lato"/>
            </a:endParaRPr>
          </a:p>
          <a:p>
            <a:pPr marL="457200" lvl="0" indent="-330200" algn="just" rtl="0">
              <a:lnSpc>
                <a:spcPct val="115000"/>
              </a:lnSpc>
              <a:spcBef>
                <a:spcPts val="0"/>
              </a:spcBef>
              <a:spcAft>
                <a:spcPts val="0"/>
              </a:spcAft>
              <a:buClr>
                <a:schemeClr val="lt1"/>
              </a:buClr>
              <a:buSzPts val="1600"/>
              <a:buFont typeface="Lato"/>
              <a:buChar char="●"/>
            </a:pPr>
            <a:endParaRPr sz="1600">
              <a:latin typeface="Lato"/>
              <a:ea typeface="Lato"/>
              <a:cs typeface="Lato"/>
              <a:sym typeface="Lato"/>
            </a:endParaRPr>
          </a:p>
          <a:p>
            <a:pPr marL="457200" lvl="0" indent="-330200" algn="just" rtl="0">
              <a:lnSpc>
                <a:spcPct val="115000"/>
              </a:lnSpc>
              <a:spcBef>
                <a:spcPts val="0"/>
              </a:spcBef>
              <a:spcAft>
                <a:spcPts val="0"/>
              </a:spcAft>
              <a:buClr>
                <a:schemeClr val="lt1"/>
              </a:buClr>
              <a:buSzPts val="1600"/>
              <a:buFont typeface="Lato"/>
              <a:buChar char="●"/>
            </a:pPr>
            <a:r>
              <a:rPr lang="en" sz="1600">
                <a:latin typeface="Lato"/>
                <a:ea typeface="Lato"/>
                <a:cs typeface="Lato"/>
                <a:sym typeface="Lato"/>
              </a:rPr>
              <a:t>Additional notes:</a:t>
            </a:r>
            <a:endParaRPr sz="1600">
              <a:latin typeface="Lato"/>
              <a:ea typeface="Lato"/>
              <a:cs typeface="Lato"/>
              <a:sym typeface="Lato"/>
            </a:endParaRPr>
          </a:p>
          <a:p>
            <a:pPr marL="0" lvl="0" indent="0" algn="just" rtl="0">
              <a:lnSpc>
                <a:spcPct val="115000"/>
              </a:lnSpc>
              <a:spcBef>
                <a:spcPts val="1600"/>
              </a:spcBef>
              <a:spcAft>
                <a:spcPts val="0"/>
              </a:spcAft>
              <a:buNone/>
            </a:pPr>
            <a:r>
              <a:rPr lang="en" sz="1600">
                <a:latin typeface="Lato"/>
                <a:ea typeface="Lato"/>
                <a:cs typeface="Lato"/>
                <a:sym typeface="Lato"/>
              </a:rPr>
              <a:t>For Austin Energy, there are commercial benefits to provide discounts at certain times ?</a:t>
            </a:r>
            <a:endParaRPr sz="1600">
              <a:latin typeface="Lato"/>
              <a:ea typeface="Lato"/>
              <a:cs typeface="Lato"/>
              <a:sym typeface="Lato"/>
            </a:endParaRPr>
          </a:p>
          <a:p>
            <a:pPr marL="0" lvl="0" indent="0" algn="just" rtl="0">
              <a:lnSpc>
                <a:spcPct val="115000"/>
              </a:lnSpc>
              <a:spcBef>
                <a:spcPts val="1600"/>
              </a:spcBef>
              <a:spcAft>
                <a:spcPts val="1600"/>
              </a:spcAft>
              <a:buClr>
                <a:schemeClr val="dk1"/>
              </a:buClr>
              <a:buSzPts val="1100"/>
              <a:buFont typeface="Arial"/>
              <a:buNone/>
            </a:pPr>
            <a:endParaRPr b="1"/>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a1bdb9328c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a1bdb932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Shayna</a:t>
            </a:r>
            <a:endParaRPr b="1"/>
          </a:p>
          <a:p>
            <a:pPr marL="0" lvl="0" indent="0" algn="l" rtl="0">
              <a:spcBef>
                <a:spcPts val="0"/>
              </a:spcBef>
              <a:spcAft>
                <a:spcPts val="0"/>
              </a:spcAft>
              <a:buNone/>
            </a:pPr>
            <a:r>
              <a:rPr lang="en" sz="1200">
                <a:solidFill>
                  <a:schemeClr val="dk1"/>
                </a:solidFill>
                <a:highlight>
                  <a:schemeClr val="lt1"/>
                </a:highlight>
              </a:rPr>
              <a:t>Since our goal is to use weather conditions to predict renewable energy output, we have utilized power generation data provided by Austin Energy from two of their renewable energy farms - </a:t>
            </a:r>
            <a:r>
              <a:rPr lang="en" sz="1200">
                <a:solidFill>
                  <a:srgbClr val="1B212C"/>
                </a:solidFill>
                <a:highlight>
                  <a:schemeClr val="lt1"/>
                </a:highlight>
              </a:rPr>
              <a:t>Hackberry Wind Farm and Webberville Solar Farm </a:t>
            </a:r>
            <a:r>
              <a:rPr lang="en" sz="1200">
                <a:solidFill>
                  <a:schemeClr val="dk1"/>
                </a:solidFill>
                <a:highlight>
                  <a:schemeClr val="lt1"/>
                </a:highlight>
              </a:rPr>
              <a:t>- and historical weather parameters. </a:t>
            </a:r>
            <a:endParaRPr sz="1200">
              <a:solidFill>
                <a:schemeClr val="dk1"/>
              </a:solidFill>
              <a:highlight>
                <a:schemeClr val="lt1"/>
              </a:highlight>
            </a:endParaRPr>
          </a:p>
          <a:p>
            <a:pPr marL="0" lvl="0" indent="0" algn="l" rtl="0">
              <a:spcBef>
                <a:spcPts val="0"/>
              </a:spcBef>
              <a:spcAft>
                <a:spcPts val="0"/>
              </a:spcAft>
              <a:buNone/>
            </a:pPr>
            <a:endParaRPr sz="1200">
              <a:solidFill>
                <a:schemeClr val="dk1"/>
              </a:solidFill>
              <a:highlight>
                <a:schemeClr val="lt1"/>
              </a:highlight>
            </a:endParaRPr>
          </a:p>
          <a:p>
            <a:pPr marL="0" lvl="0" indent="0" algn="l" rtl="0">
              <a:spcBef>
                <a:spcPts val="0"/>
              </a:spcBef>
              <a:spcAft>
                <a:spcPts val="0"/>
              </a:spcAft>
              <a:buNone/>
            </a:pPr>
            <a:r>
              <a:rPr lang="en" sz="1200">
                <a:solidFill>
                  <a:schemeClr val="dk1"/>
                </a:solidFill>
                <a:highlight>
                  <a:schemeClr val="lt1"/>
                </a:highlight>
              </a:rPr>
              <a:t>The data provided by Austin Energy consists of hourly power generation for each renewable energy farm from 2017 through July of 2020. Where the power generated is recorded as a megawatt-hour, or the amount of electricity generated by a one megawatt electric generator operating or producing electricity for one hour.</a:t>
            </a:r>
            <a:endParaRPr sz="1200">
              <a:solidFill>
                <a:schemeClr val="dk1"/>
              </a:solidFill>
              <a:highlight>
                <a:schemeClr val="lt1"/>
              </a:highlight>
            </a:endParaRPr>
          </a:p>
          <a:p>
            <a:pPr marL="0" lvl="0" indent="0" algn="l" rtl="0">
              <a:spcBef>
                <a:spcPts val="0"/>
              </a:spcBef>
              <a:spcAft>
                <a:spcPts val="0"/>
              </a:spcAft>
              <a:buNone/>
            </a:pPr>
            <a:endParaRPr sz="1200"/>
          </a:p>
          <a:p>
            <a:pPr marL="0" lvl="0" indent="0" algn="l" rtl="0">
              <a:spcBef>
                <a:spcPts val="0"/>
              </a:spcBef>
              <a:spcAft>
                <a:spcPts val="0"/>
              </a:spcAft>
              <a:buNone/>
            </a:pPr>
            <a:r>
              <a:rPr lang="en" sz="1200"/>
              <a:t>This data has then been combined with weather parameters we presumed would impact power generation such as temperature, wind speed, and humidity percentage. The data was accessed through World Weather Online, a website dedicated to providing weather data for businesses and websites. </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a:t>Finally, the data was cleaned and organized into well structured data formats so it could be exported and stored in a MongoDB database. We will explore the elements of the database on the next slide.</a:t>
            </a:r>
            <a:endParaRPr sz="1300">
              <a:latin typeface="Lato"/>
              <a:ea typeface="Lato"/>
              <a:cs typeface="Lato"/>
              <a:sym typeface="La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c6f980f91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c6f980f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b="1">
                <a:latin typeface="Lato"/>
                <a:ea typeface="Lato"/>
                <a:cs typeface="Lato"/>
                <a:sym typeface="Lato"/>
              </a:rPr>
              <a:t>Osh</a:t>
            </a:r>
            <a:endParaRPr sz="1300" b="1">
              <a:latin typeface="Lato"/>
              <a:ea typeface="Lato"/>
              <a:cs typeface="Lato"/>
              <a:sym typeface="Lato"/>
            </a:endParaRPr>
          </a:p>
          <a:p>
            <a:pPr marL="457200" lvl="0" indent="-311150" algn="l" rtl="0">
              <a:lnSpc>
                <a:spcPct val="115000"/>
              </a:lnSpc>
              <a:spcBef>
                <a:spcPts val="1600"/>
              </a:spcBef>
              <a:spcAft>
                <a:spcPts val="0"/>
              </a:spcAft>
              <a:buClr>
                <a:srgbClr val="000000"/>
              </a:buClr>
              <a:buSzPts val="1300"/>
              <a:buFont typeface="Lato"/>
              <a:buChar char="●"/>
            </a:pPr>
            <a:r>
              <a:rPr lang="en"/>
              <a:t>Once the database was up and running, we wanted to explore trends that would affect the machine learning model.</a:t>
            </a:r>
            <a:endParaRPr/>
          </a:p>
          <a:p>
            <a:pPr marL="457200" lvl="0" indent="-311150" algn="l" rtl="0">
              <a:lnSpc>
                <a:spcPct val="115000"/>
              </a:lnSpc>
              <a:spcBef>
                <a:spcPts val="0"/>
              </a:spcBef>
              <a:spcAft>
                <a:spcPts val="0"/>
              </a:spcAft>
              <a:buClr>
                <a:srgbClr val="000000"/>
              </a:buClr>
              <a:buSzPts val="1300"/>
              <a:buFont typeface="Lato"/>
              <a:buChar char="●"/>
            </a:pPr>
            <a:r>
              <a:rPr lang="en">
                <a:solidFill>
                  <a:schemeClr val="dk1"/>
                </a:solidFill>
              </a:rPr>
              <a:t>This graph displays an overall summary of the MWH output at the Hackberry and Webberville farms. As you can see, </a:t>
            </a:r>
            <a:r>
              <a:rPr lang="en">
                <a:solidFill>
                  <a:srgbClr val="1B212C"/>
                </a:solidFill>
              </a:rPr>
              <a:t>wind power generation is much higher than solar. This is due to a number of factors, such as farm size and that one</a:t>
            </a:r>
            <a:r>
              <a:rPr lang="en" sz="1200">
                <a:solidFill>
                  <a:srgbClr val="202124"/>
                </a:solidFill>
                <a:highlight>
                  <a:schemeClr val="lt1"/>
                </a:highlight>
              </a:rPr>
              <a:t> wind turbine can generate the same amount of electricity per kWh as about 48,700 solar panels. </a:t>
            </a:r>
            <a:r>
              <a:rPr lang="en">
                <a:solidFill>
                  <a:srgbClr val="1B212C"/>
                </a:solidFill>
              </a:rPr>
              <a:t>Wind also is all available throughout the day, and not limited to hours when the sun is out.</a:t>
            </a:r>
            <a:r>
              <a:rPr lang="en" sz="1200">
                <a:solidFill>
                  <a:srgbClr val="202124"/>
                </a:solidFill>
                <a:highlight>
                  <a:schemeClr val="lt1"/>
                </a:highlight>
              </a:rPr>
              <a:t> </a:t>
            </a:r>
            <a:endParaRPr sz="1200">
              <a:solidFill>
                <a:srgbClr val="202124"/>
              </a:solidFill>
              <a:highlight>
                <a:schemeClr val="lt1"/>
              </a:highlight>
            </a:endParaRPr>
          </a:p>
          <a:p>
            <a:pPr marL="457200" lvl="0" indent="-311150" algn="l" rtl="0">
              <a:lnSpc>
                <a:spcPct val="115000"/>
              </a:lnSpc>
              <a:spcBef>
                <a:spcPts val="0"/>
              </a:spcBef>
              <a:spcAft>
                <a:spcPts val="0"/>
              </a:spcAft>
              <a:buClr>
                <a:srgbClr val="000000"/>
              </a:buClr>
              <a:buSzPts val="1300"/>
              <a:buFont typeface="Lato"/>
              <a:buChar char="●"/>
            </a:pPr>
            <a:r>
              <a:rPr lang="en"/>
              <a:t> Since there are so many weather variables at play with solar and wind harnessing, we aimed to distinguish the ones that would have the greatest impact on MWH output. The features that we found to be the most useful to predict energy output were humidity, temperature, sunlight and time of day for solar energy. For Wind Energy, we found that wind direction, speed, humidity, temperature were the important features in determining energy output. </a:t>
            </a:r>
            <a:endParaRPr/>
          </a:p>
          <a:p>
            <a:pPr marL="457200" lvl="0" indent="-311150" algn="l" rtl="0">
              <a:lnSpc>
                <a:spcPct val="115000"/>
              </a:lnSpc>
              <a:spcBef>
                <a:spcPts val="0"/>
              </a:spcBef>
              <a:spcAft>
                <a:spcPts val="0"/>
              </a:spcAft>
              <a:buClr>
                <a:srgbClr val="000000"/>
              </a:buClr>
              <a:buSzPts val="1300"/>
              <a:buFont typeface="Lato"/>
              <a:buChar char="●"/>
            </a:pPr>
            <a:r>
              <a:rPr lang="en"/>
              <a:t> Rahul will now walk us through how we analyzed the different weather variables and the conclusions we were able to draw. </a:t>
            </a:r>
            <a:endParaRPr/>
          </a:p>
          <a:p>
            <a:pPr marL="0" lvl="0" indent="0" algn="l" rtl="0">
              <a:lnSpc>
                <a:spcPct val="115000"/>
              </a:lnSpc>
              <a:spcBef>
                <a:spcPts val="1600"/>
              </a:spcBef>
              <a:spcAft>
                <a:spcPts val="160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ab36de8def_3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ab36de8def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1200" b="1">
                <a:solidFill>
                  <a:srgbClr val="1B212C"/>
                </a:solidFill>
              </a:rPr>
              <a:t>Duvey</a:t>
            </a:r>
            <a:endParaRPr sz="1200" b="1">
              <a:solidFill>
                <a:srgbClr val="1B212C"/>
              </a:solidFill>
            </a:endParaRPr>
          </a:p>
          <a:p>
            <a:pPr marL="0" lvl="0" indent="0" algn="l" rtl="0">
              <a:lnSpc>
                <a:spcPct val="115000"/>
              </a:lnSpc>
              <a:spcBef>
                <a:spcPts val="1200"/>
              </a:spcBef>
              <a:spcAft>
                <a:spcPts val="0"/>
              </a:spcAft>
              <a:buClr>
                <a:srgbClr val="1B212C"/>
              </a:buClr>
              <a:buSzPts val="1100"/>
              <a:buFont typeface="Arial"/>
              <a:buNone/>
            </a:pPr>
            <a:r>
              <a:rPr lang="en" sz="1200">
                <a:solidFill>
                  <a:srgbClr val="1B212C"/>
                </a:solidFill>
              </a:rPr>
              <a:t>After the linear regression we decided to use a neural network since it can find more complex relationships than just linear. We used the data from 2017-2019 as our training data to ensure that the model saw output from all kinds of weather and times and use the 2020 data to test the model. Before training the model data we scaled each feature to ensure they were all weighted equally and the scale of one input would not make it more important. The models were then each trained and tested using the mean absolute error as our accuracy metric.</a:t>
            </a:r>
            <a:endParaRPr sz="1200">
              <a:solidFill>
                <a:srgbClr val="1B212C"/>
              </a:solidFill>
            </a:endParaRPr>
          </a:p>
          <a:p>
            <a:pPr marL="0" lvl="0" indent="0" algn="l" rtl="0">
              <a:lnSpc>
                <a:spcPct val="115000"/>
              </a:lnSpc>
              <a:spcBef>
                <a:spcPts val="1200"/>
              </a:spcBef>
              <a:spcAft>
                <a:spcPts val="0"/>
              </a:spcAft>
              <a:buClr>
                <a:srgbClr val="1B212C"/>
              </a:buClr>
              <a:buSzPts val="1100"/>
              <a:buFont typeface="Arial"/>
              <a:buNone/>
            </a:pPr>
            <a:r>
              <a:rPr lang="en" sz="1200">
                <a:solidFill>
                  <a:srgbClr val="1B212C"/>
                </a:solidFill>
              </a:rPr>
              <a:t>Both of the neural networks had three hidden layers and RELU activation functions. RELU is particularly important on the output layer to ensure that we don’t have a negative output value for our model a solar panel taking energy is highly unlikely. The optimizer on the Webberville data was an SGD optimizer whereas the Hackberry used an ADAM optimizer. These were the conditions that gave the highest accuracy.</a:t>
            </a:r>
            <a:endParaRPr sz="1200">
              <a:solidFill>
                <a:srgbClr val="1B212C"/>
              </a:solidFill>
            </a:endParaRPr>
          </a:p>
          <a:p>
            <a:pPr marL="0" lvl="0" indent="0" algn="l" rtl="0">
              <a:lnSpc>
                <a:spcPct val="115000"/>
              </a:lnSpc>
              <a:spcBef>
                <a:spcPts val="1200"/>
              </a:spcBef>
              <a:spcAft>
                <a:spcPts val="0"/>
              </a:spcAft>
              <a:buClr>
                <a:srgbClr val="1B212C"/>
              </a:buClr>
              <a:buSzPts val="1100"/>
              <a:buFont typeface="Arial"/>
              <a:buNone/>
            </a:pPr>
            <a:r>
              <a:rPr lang="en" sz="1200">
                <a:solidFill>
                  <a:srgbClr val="1B212C"/>
                </a:solidFill>
              </a:rPr>
              <a:t>The solar model does a great job of modeling the data and does a particularly good job at modeling when the panels with start and stop producing. This model had an average error of around 1.5 MWH. The wind model again has a lot of room for improvement. The model now gets the shape of the data much better but still struggles with accurately predicting the actual output. The Hackberry model had an average error of about 20 MWH. I think this is because the wind turbine generation is more complicated than the solar PV panels. The panels are instantaneous power generation based on solar irradiance. The turbines have inertia to overcome, friction and other loss forces in the system and the relationship between wind speed and output is more complex than we currently are modeling.</a:t>
            </a:r>
            <a:endParaRPr sz="1200">
              <a:solidFill>
                <a:srgbClr val="1B212C"/>
              </a:solidFill>
            </a:endParaRPr>
          </a:p>
          <a:p>
            <a:pPr marL="0" lvl="0" indent="0" algn="l" rtl="0">
              <a:lnSpc>
                <a:spcPct val="115000"/>
              </a:lnSpc>
              <a:spcBef>
                <a:spcPts val="1200"/>
              </a:spcBef>
              <a:spcAft>
                <a:spcPts val="0"/>
              </a:spcAft>
              <a:buClr>
                <a:srgbClr val="1B212C"/>
              </a:buClr>
              <a:buSzPts val="1100"/>
              <a:buFont typeface="Arial"/>
              <a:buNone/>
            </a:pPr>
            <a:r>
              <a:rPr lang="en" sz="1200">
                <a:solidFill>
                  <a:srgbClr val="1B212C"/>
                </a:solidFill>
              </a:rPr>
              <a:t>Now that we have our trained model we can use forecasted weather data to predict the future output for Webberville and Hackberry which we have integrated into our online dashboard.</a:t>
            </a:r>
            <a:endParaRPr sz="1200">
              <a:solidFill>
                <a:srgbClr val="1B212C"/>
              </a:solidFill>
            </a:endParaRPr>
          </a:p>
          <a:p>
            <a:pPr marL="0" lvl="0" indent="0" algn="l" rtl="0">
              <a:lnSpc>
                <a:spcPct val="115000"/>
              </a:lnSpc>
              <a:spcBef>
                <a:spcPts val="1200"/>
              </a:spcBef>
              <a:spcAft>
                <a:spcPts val="0"/>
              </a:spcAft>
              <a:buClr>
                <a:schemeClr val="dk1"/>
              </a:buClr>
              <a:buSzPts val="1100"/>
              <a:buFont typeface="Arial"/>
              <a:buNone/>
            </a:pPr>
            <a:endParaRPr sz="1200">
              <a:solidFill>
                <a:srgbClr val="1B212C"/>
              </a:solidFill>
            </a:endParaRPr>
          </a:p>
          <a:p>
            <a:pPr marL="0" lvl="0" indent="0" algn="l" rtl="0">
              <a:lnSpc>
                <a:spcPct val="115000"/>
              </a:lnSpc>
              <a:spcBef>
                <a:spcPts val="1200"/>
              </a:spcBef>
              <a:spcAft>
                <a:spcPts val="0"/>
              </a:spcAft>
              <a:buClr>
                <a:schemeClr val="dk1"/>
              </a:buClr>
              <a:buSzPts val="1100"/>
              <a:buFont typeface="Arial"/>
              <a:buNone/>
            </a:pPr>
            <a:endParaRPr sz="1200">
              <a:solidFill>
                <a:srgbClr val="1B212C"/>
              </a:solidFill>
            </a:endParaRPr>
          </a:p>
          <a:p>
            <a:pPr marL="0" lvl="0" indent="0" algn="l" rtl="0">
              <a:lnSpc>
                <a:spcPct val="115000"/>
              </a:lnSpc>
              <a:spcBef>
                <a:spcPts val="1200"/>
              </a:spcBef>
              <a:spcAft>
                <a:spcPts val="0"/>
              </a:spcAft>
              <a:buClr>
                <a:schemeClr val="dk1"/>
              </a:buClr>
              <a:buSzPts val="1100"/>
              <a:buFont typeface="Arial"/>
              <a:buNone/>
            </a:pPr>
            <a:endParaRPr sz="1200">
              <a:solidFill>
                <a:srgbClr val="1B212C"/>
              </a:solidFill>
            </a:endParaRPr>
          </a:p>
          <a:p>
            <a:pPr marL="0" lvl="0" indent="0" algn="l" rtl="0">
              <a:lnSpc>
                <a:spcPct val="115000"/>
              </a:lnSpc>
              <a:spcBef>
                <a:spcPts val="1200"/>
              </a:spcBef>
              <a:spcAft>
                <a:spcPts val="0"/>
              </a:spcAft>
              <a:buClr>
                <a:schemeClr val="dk1"/>
              </a:buClr>
              <a:buSzPts val="1100"/>
              <a:buFont typeface="Arial"/>
              <a:buNone/>
            </a:pPr>
            <a:endParaRPr sz="1200">
              <a:solidFill>
                <a:srgbClr val="1B212C"/>
              </a:solidFill>
            </a:endParaRPr>
          </a:p>
          <a:p>
            <a:pPr marL="0" lvl="0" indent="0" algn="l" rtl="0">
              <a:lnSpc>
                <a:spcPct val="115000"/>
              </a:lnSpc>
              <a:spcBef>
                <a:spcPts val="1200"/>
              </a:spcBef>
              <a:spcAft>
                <a:spcPts val="0"/>
              </a:spcAft>
              <a:buClr>
                <a:schemeClr val="dk1"/>
              </a:buClr>
              <a:buSzPts val="1100"/>
              <a:buFont typeface="Arial"/>
              <a:buNone/>
            </a:pPr>
            <a:endParaRPr sz="1200">
              <a:solidFill>
                <a:srgbClr val="1B212C"/>
              </a:solidFill>
            </a:endParaRPr>
          </a:p>
          <a:p>
            <a:pPr marL="0" lvl="0" indent="0" algn="l" rtl="0">
              <a:lnSpc>
                <a:spcPct val="115000"/>
              </a:lnSpc>
              <a:spcBef>
                <a:spcPts val="1200"/>
              </a:spcBef>
              <a:spcAft>
                <a:spcPts val="0"/>
              </a:spcAft>
              <a:buClr>
                <a:schemeClr val="dk1"/>
              </a:buClr>
              <a:buSzPts val="1100"/>
              <a:buFont typeface="Arial"/>
              <a:buNone/>
            </a:pPr>
            <a:r>
              <a:rPr lang="en" sz="1200">
                <a:solidFill>
                  <a:srgbClr val="1B212C"/>
                </a:solidFill>
              </a:rPr>
              <a:t>After the linear regression we decided to use a neural network since it can find more complex relationships than just linear. </a:t>
            </a:r>
            <a:r>
              <a:rPr lang="en">
                <a:solidFill>
                  <a:schemeClr val="dk1"/>
                </a:solidFill>
              </a:rPr>
              <a:t>A </a:t>
            </a:r>
            <a:r>
              <a:rPr lang="en" b="1">
                <a:solidFill>
                  <a:schemeClr val="dk1"/>
                </a:solidFill>
              </a:rPr>
              <a:t>neural network</a:t>
            </a:r>
            <a:r>
              <a:rPr lang="en">
                <a:solidFill>
                  <a:schemeClr val="dk1"/>
                </a:solidFill>
              </a:rPr>
              <a:t> is a series of algorithms that endeavors to recognize underlying relationships in a set of data through a process that mimics the way the human brain operates hence the name neural network. The model is trained on a subset of the data and then tested on another set to check the accuracy. We used the data from 2017-2019 as our training data to ensure that the model saw output from all kinds of weather and times and use the 2020 data to test the model. Before training the model data we scaled each feature to ensure they were all weighted equally and the scale of one input would not make it more important. The models were then each trained and tested using the mean absolute error as our accuracy metric.</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The solar model does a great job of modeling the data and does a particularly good job at modeling when the panels with start and stop producing. This model had an average error of around 1.5 MWH. The wind model again has a lot of room for improvement. The model now gets the shape of the data much better but still struggles with accurately predicting the actual output. The Hackberry model had an average error of about 20 MWH. I think this is because the wind turbine generation is more complicated than the solar PV panels. The panels are instantaneous power generation based on solar irradiance. The turbines have inertia to overcome, friction and other loss forces in the system and the relationship between wind speed and output is more complex than we currently are modeling.</a:t>
            </a:r>
            <a:endParaRPr>
              <a:solidFill>
                <a:schemeClr val="dk1"/>
              </a:solidFill>
            </a:endParaRPr>
          </a:p>
          <a:p>
            <a:pPr marL="0" lvl="0" indent="0" algn="l" rtl="0">
              <a:lnSpc>
                <a:spcPct val="115000"/>
              </a:lnSpc>
              <a:spcBef>
                <a:spcPts val="1200"/>
              </a:spcBef>
              <a:spcAft>
                <a:spcPts val="1200"/>
              </a:spcAft>
              <a:buClr>
                <a:schemeClr val="dk1"/>
              </a:buClr>
              <a:buSzPts val="1100"/>
              <a:buFont typeface="Arial"/>
              <a:buNone/>
            </a:pPr>
            <a:r>
              <a:rPr lang="en">
                <a:solidFill>
                  <a:schemeClr val="dk1"/>
                </a:solidFill>
              </a:rPr>
              <a:t>Now that we have our trained model we can use forecasted weather data to predict the future output for Webberville and Hackberry which we have integrated into our online dashboard.</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a1bdb9328c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a1bdb9328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b="1">
                <a:latin typeface="Lato"/>
                <a:ea typeface="Lato"/>
                <a:cs typeface="Lato"/>
                <a:sym typeface="Lato"/>
              </a:rPr>
              <a:t>Collin :</a:t>
            </a:r>
            <a:endParaRPr sz="1300" b="1">
              <a:latin typeface="Lato"/>
              <a:ea typeface="Lato"/>
              <a:cs typeface="Lato"/>
              <a:sym typeface="Lato"/>
            </a:endParaRPr>
          </a:p>
          <a:p>
            <a:pPr marL="0" lvl="0" indent="0" algn="l" rtl="0">
              <a:lnSpc>
                <a:spcPct val="115000"/>
              </a:lnSpc>
              <a:spcBef>
                <a:spcPts val="1600"/>
              </a:spcBef>
              <a:spcAft>
                <a:spcPts val="0"/>
              </a:spcAft>
              <a:buNone/>
            </a:pPr>
            <a:r>
              <a:rPr lang="en" sz="1300" b="1">
                <a:latin typeface="Lato"/>
                <a:ea typeface="Lato"/>
                <a:cs typeface="Lato"/>
                <a:sym typeface="Lato"/>
              </a:rPr>
              <a:t>(Have Dashboard Pulled Up with Model Day Populated)</a:t>
            </a:r>
            <a:endParaRPr sz="1300" b="1">
              <a:latin typeface="Lato"/>
              <a:ea typeface="Lato"/>
              <a:cs typeface="Lato"/>
              <a:sym typeface="Lato"/>
            </a:endParaRPr>
          </a:p>
          <a:p>
            <a:pPr marL="457200" lvl="0" indent="-311150" algn="l" rtl="0">
              <a:lnSpc>
                <a:spcPct val="115000"/>
              </a:lnSpc>
              <a:spcBef>
                <a:spcPts val="1600"/>
              </a:spcBef>
              <a:spcAft>
                <a:spcPts val="0"/>
              </a:spcAft>
              <a:buSzPts val="1300"/>
              <a:buFont typeface="Lato"/>
              <a:buChar char="-"/>
            </a:pPr>
            <a:r>
              <a:rPr lang="en" sz="1300">
                <a:latin typeface="Lato"/>
                <a:ea typeface="Lato"/>
                <a:cs typeface="Lato"/>
                <a:sym typeface="Lato"/>
              </a:rPr>
              <a:t>Significant work has been done on the backend framework</a:t>
            </a:r>
            <a:endParaRPr sz="1300">
              <a:latin typeface="Lato"/>
              <a:ea typeface="Lato"/>
              <a:cs typeface="Lato"/>
              <a:sym typeface="Lato"/>
            </a:endParaRPr>
          </a:p>
          <a:p>
            <a:pPr marL="457200" lvl="0" indent="-311150" algn="l" rtl="0">
              <a:lnSpc>
                <a:spcPct val="115000"/>
              </a:lnSpc>
              <a:spcBef>
                <a:spcPts val="0"/>
              </a:spcBef>
              <a:spcAft>
                <a:spcPts val="0"/>
              </a:spcAft>
              <a:buSzPts val="1300"/>
              <a:buFont typeface="Lato"/>
              <a:buChar char="-"/>
            </a:pPr>
            <a:r>
              <a:rPr lang="en" sz="1300">
                <a:latin typeface="Lato"/>
                <a:ea typeface="Lato"/>
                <a:cs typeface="Lato"/>
                <a:sym typeface="Lato"/>
              </a:rPr>
              <a:t>Tested layouts and interactive elements on our local machines</a:t>
            </a:r>
            <a:endParaRPr sz="1300">
              <a:latin typeface="Lato"/>
              <a:ea typeface="Lato"/>
              <a:cs typeface="Lato"/>
              <a:sym typeface="Lato"/>
            </a:endParaRPr>
          </a:p>
          <a:p>
            <a:pPr marL="457200" lvl="0" indent="-311150" algn="l" rtl="0">
              <a:lnSpc>
                <a:spcPct val="115000"/>
              </a:lnSpc>
              <a:spcBef>
                <a:spcPts val="0"/>
              </a:spcBef>
              <a:spcAft>
                <a:spcPts val="0"/>
              </a:spcAft>
              <a:buSzPts val="1300"/>
              <a:buFont typeface="Lato"/>
              <a:buChar char="-"/>
            </a:pPr>
            <a:r>
              <a:rPr lang="en" sz="1300">
                <a:latin typeface="Lato"/>
                <a:ea typeface="Lato"/>
                <a:cs typeface="Lato"/>
                <a:sym typeface="Lato"/>
              </a:rPr>
              <a:t>Deployed via Heroku because it allowed for:</a:t>
            </a:r>
            <a:endParaRPr sz="1300">
              <a:latin typeface="Lato"/>
              <a:ea typeface="Lato"/>
              <a:cs typeface="Lato"/>
              <a:sym typeface="Lato"/>
            </a:endParaRPr>
          </a:p>
          <a:p>
            <a:pPr marL="914400" lvl="1" indent="-311150" algn="l" rtl="0">
              <a:lnSpc>
                <a:spcPct val="115000"/>
              </a:lnSpc>
              <a:spcBef>
                <a:spcPts val="0"/>
              </a:spcBef>
              <a:spcAft>
                <a:spcPts val="0"/>
              </a:spcAft>
              <a:buSzPts val="1300"/>
              <a:buFont typeface="Lato"/>
              <a:buChar char="-"/>
            </a:pPr>
            <a:r>
              <a:rPr lang="en" sz="1300">
                <a:latin typeface="Lato"/>
                <a:ea typeface="Lato"/>
                <a:cs typeface="Lato"/>
                <a:sym typeface="Lato"/>
              </a:rPr>
              <a:t>Security of API keys, usernames and passwords</a:t>
            </a:r>
            <a:endParaRPr sz="1300">
              <a:latin typeface="Lato"/>
              <a:ea typeface="Lato"/>
              <a:cs typeface="Lato"/>
              <a:sym typeface="Lato"/>
            </a:endParaRPr>
          </a:p>
          <a:p>
            <a:pPr marL="914400" lvl="1" indent="-311150" algn="l" rtl="0">
              <a:lnSpc>
                <a:spcPct val="115000"/>
              </a:lnSpc>
              <a:spcBef>
                <a:spcPts val="0"/>
              </a:spcBef>
              <a:spcAft>
                <a:spcPts val="0"/>
              </a:spcAft>
              <a:buSzPts val="1300"/>
              <a:buFont typeface="Lato"/>
              <a:buChar char="-"/>
            </a:pPr>
            <a:r>
              <a:rPr lang="en" sz="1300">
                <a:latin typeface="Lato"/>
                <a:ea typeface="Lato"/>
                <a:cs typeface="Lato"/>
                <a:sym typeface="Lato"/>
              </a:rPr>
              <a:t>Interactive elements to connect directly with our Database</a:t>
            </a:r>
            <a:endParaRPr sz="1300">
              <a:latin typeface="Lato"/>
              <a:ea typeface="Lato"/>
              <a:cs typeface="Lato"/>
              <a:sym typeface="Lato"/>
            </a:endParaRPr>
          </a:p>
          <a:p>
            <a:pPr marL="914400" lvl="1" indent="-311150" algn="l" rtl="0">
              <a:lnSpc>
                <a:spcPct val="115000"/>
              </a:lnSpc>
              <a:spcBef>
                <a:spcPts val="0"/>
              </a:spcBef>
              <a:spcAft>
                <a:spcPts val="0"/>
              </a:spcAft>
              <a:buSzPts val="1300"/>
              <a:buFont typeface="Lato"/>
              <a:buChar char="-"/>
            </a:pPr>
            <a:r>
              <a:rPr lang="en" sz="1300">
                <a:latin typeface="Lato"/>
                <a:ea typeface="Lato"/>
                <a:cs typeface="Lato"/>
                <a:sym typeface="Lato"/>
              </a:rPr>
              <a:t>Scalability for future implementation of additional metrics, farms, or areas</a:t>
            </a:r>
            <a:endParaRPr sz="1300">
              <a:latin typeface="Lato"/>
              <a:ea typeface="Lato"/>
              <a:cs typeface="Lato"/>
              <a:sym typeface="Lato"/>
            </a:endParaRPr>
          </a:p>
          <a:p>
            <a:pPr marL="457200" lvl="0" indent="-311150" algn="l" rtl="0">
              <a:lnSpc>
                <a:spcPct val="115000"/>
              </a:lnSpc>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Predictor Container</a:t>
            </a:r>
            <a:endParaRPr sz="1300">
              <a:solidFill>
                <a:schemeClr val="dk1"/>
              </a:solidFill>
              <a:latin typeface="Lato"/>
              <a:ea typeface="Lato"/>
              <a:cs typeface="Lato"/>
              <a:sym typeface="Lato"/>
            </a:endParaRPr>
          </a:p>
          <a:p>
            <a:pPr marL="914400" lvl="1" indent="-311150" algn="l" rtl="0">
              <a:lnSpc>
                <a:spcPct val="115000"/>
              </a:lnSpc>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Based on the trained model, the forecasted weather is used to predict the MW Output for the next 48-hours</a:t>
            </a:r>
            <a:endParaRPr sz="1300">
              <a:solidFill>
                <a:schemeClr val="dk1"/>
              </a:solidFill>
              <a:latin typeface="Lato"/>
              <a:ea typeface="Lato"/>
              <a:cs typeface="Lato"/>
              <a:sym typeface="Lato"/>
            </a:endParaRPr>
          </a:p>
          <a:p>
            <a:pPr marL="457200" lvl="0" indent="-311150" algn="l" rtl="0">
              <a:lnSpc>
                <a:spcPct val="115000"/>
              </a:lnSpc>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Exploring The Model</a:t>
            </a:r>
            <a:endParaRPr sz="1300">
              <a:solidFill>
                <a:schemeClr val="dk1"/>
              </a:solidFill>
              <a:latin typeface="Lato"/>
              <a:ea typeface="Lato"/>
              <a:cs typeface="Lato"/>
              <a:sym typeface="Lato"/>
            </a:endParaRPr>
          </a:p>
          <a:p>
            <a:pPr marL="914400" lvl="1" indent="-311150" algn="l" rtl="0">
              <a:lnSpc>
                <a:spcPct val="115000"/>
              </a:lnSpc>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You can view the actual output data compared to our predictions for the datasets between 2017-2019</a:t>
            </a:r>
            <a:endParaRPr sz="1300">
              <a:solidFill>
                <a:schemeClr val="dk1"/>
              </a:solidFill>
              <a:latin typeface="Lato"/>
              <a:ea typeface="Lato"/>
              <a:cs typeface="Lato"/>
              <a:sym typeface="Lato"/>
            </a:endParaRPr>
          </a:p>
          <a:p>
            <a:pPr marL="914400" lvl="1" indent="-311150" algn="l" rtl="0">
              <a:lnSpc>
                <a:spcPct val="115000"/>
              </a:lnSpc>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Again, consistently confirming the solar accuracy compared to the wind accuracy</a:t>
            </a:r>
            <a:endParaRPr sz="1300">
              <a:solidFill>
                <a:schemeClr val="dk1"/>
              </a:solidFill>
              <a:latin typeface="Lato"/>
              <a:ea typeface="Lato"/>
              <a:cs typeface="Lato"/>
              <a:sym typeface="Lato"/>
            </a:endParaRPr>
          </a:p>
          <a:p>
            <a:pPr marL="457200" lvl="0" indent="-311150" algn="l" rtl="0">
              <a:lnSpc>
                <a:spcPct val="115000"/>
              </a:lnSpc>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We are very pleased with the final app that showcases our project and I will turn it over to Osh to close out with some final thoughts</a:t>
            </a:r>
            <a:endParaRPr sz="1300">
              <a:solidFill>
                <a:schemeClr val="dk1"/>
              </a:solidFill>
              <a:latin typeface="Lato"/>
              <a:ea typeface="Lato"/>
              <a:cs typeface="Lato"/>
              <a:sym typeface="La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ab36debac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ab36debac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Osh</a:t>
            </a:r>
            <a:endParaRPr b="1"/>
          </a:p>
          <a:p>
            <a:pPr marL="0" lvl="0" indent="0" algn="l" rtl="0">
              <a:spcBef>
                <a:spcPts val="0"/>
              </a:spcBef>
              <a:spcAft>
                <a:spcPts val="0"/>
              </a:spcAft>
              <a:buNone/>
            </a:pPr>
            <a:endParaRPr b="1"/>
          </a:p>
          <a:p>
            <a:pPr marL="457200" lvl="0" indent="-317500" algn="l" rtl="0">
              <a:spcBef>
                <a:spcPts val="0"/>
              </a:spcBef>
              <a:spcAft>
                <a:spcPts val="0"/>
              </a:spcAft>
              <a:buSzPts val="1400"/>
              <a:buChar char="●"/>
            </a:pPr>
            <a:r>
              <a:rPr lang="en"/>
              <a:t>We are really pleased with the work we have done, but given that we only had 5 weeks to complete this project, there are definitely some things we would have loved to explore more. For future analysis, we would like to connect different weather data points to the historical data we already have. Additionally, we would like to add more features to further develop the accuracy of the machine learning model. Lastly, we would like to develop a more advanced model for both solar and wind power generation. </a:t>
            </a:r>
            <a:endParaRPr/>
          </a:p>
          <a:p>
            <a:pPr marL="457200" lvl="0" indent="-317500" algn="l" rtl="0">
              <a:spcBef>
                <a:spcPts val="0"/>
              </a:spcBef>
              <a:spcAft>
                <a:spcPts val="0"/>
              </a:spcAft>
              <a:buSzPts val="1400"/>
              <a:buChar char="●"/>
            </a:pPr>
            <a:r>
              <a:rPr lang="en"/>
              <a:t>In terms of overall project management, the initial GitHub set-up and merging protocol was a bit of a challenge. Having a better outline for the best way to start a collaborative GitHub repository would have helped this issue. We also would have liked to incorporate additional statistics into our exploratory analysis, as well as add in the weightage of the parameters to the neural network. </a:t>
            </a:r>
            <a:endParaRPr/>
          </a:p>
          <a:p>
            <a:pPr marL="457200" lvl="0" indent="-317500" algn="l" rtl="0">
              <a:spcBef>
                <a:spcPts val="0"/>
              </a:spcBef>
              <a:spcAft>
                <a:spcPts val="0"/>
              </a:spcAft>
              <a:buSzPts val="1400"/>
              <a:buChar char="●"/>
            </a:pPr>
            <a:r>
              <a:rPr lang="en"/>
              <a:t>Recs for class</a:t>
            </a:r>
            <a:endParaRPr/>
          </a:p>
          <a:p>
            <a:pPr marL="457200" lvl="0" indent="-317500" algn="l" rtl="0">
              <a:spcBef>
                <a:spcPts val="0"/>
              </a:spcBef>
              <a:spcAft>
                <a:spcPts val="0"/>
              </a:spcAft>
              <a:buSzPts val="1400"/>
              <a:buChar char="●"/>
            </a:pPr>
            <a:r>
              <a:rPr lang="en"/>
              <a:t>Set up github better</a:t>
            </a:r>
            <a:endParaRPr/>
          </a:p>
          <a:p>
            <a:pPr marL="457200" lvl="0" indent="-317500" algn="l" rtl="0">
              <a:spcBef>
                <a:spcPts val="0"/>
              </a:spcBef>
              <a:spcAft>
                <a:spcPts val="0"/>
              </a:spcAft>
              <a:buSzPts val="1400"/>
              <a:buChar char="●"/>
            </a:pPr>
            <a:r>
              <a:rPr lang="en"/>
              <a:t>Additional stats</a:t>
            </a:r>
            <a:endParaRPr/>
          </a:p>
          <a:p>
            <a:pPr marL="457200" lvl="0" indent="-317500" algn="l" rtl="0">
              <a:spcBef>
                <a:spcPts val="0"/>
              </a:spcBef>
              <a:spcAft>
                <a:spcPts val="0"/>
              </a:spcAft>
              <a:buSzPts val="1400"/>
              <a:buChar char="●"/>
            </a:pPr>
            <a:r>
              <a:rPr lang="en"/>
              <a:t>Incorporate weightage of parameters in NN</a:t>
            </a:r>
            <a:endParaRPr/>
          </a:p>
          <a:p>
            <a:pPr marL="457200" lvl="0" indent="-317500" algn="l" rtl="0">
              <a:spcBef>
                <a:spcPts val="0"/>
              </a:spcBef>
              <a:spcAft>
                <a:spcPts val="0"/>
              </a:spcAft>
              <a:buSzPts val="1400"/>
              <a:buChar char="●"/>
            </a:pPr>
            <a:r>
              <a:rPr lang="en"/>
              <a:t>More research on the topic ahead of time </a:t>
            </a:r>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a299db68c6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a299db68c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a:solidFill>
                  <a:schemeClr val="dk1"/>
                </a:solidFill>
              </a:rPr>
              <a:t>This project wouldn’t have been possible without this amazing team and we were so fortunate to have had the opportunity to work with Austin Energy. We would also like to thank Shawn and Zach for their guidance throughout the project and to the entire Bootcamp team for all the hard work they’ve done to make this course so valuable. Feel free to reach out to any of us if you have any questions or ideas for the Austin Green Energy Predictor! Thank you!</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ab36de8def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ab36de8def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Shayna</a:t>
            </a:r>
            <a:endParaRPr b="1">
              <a:solidFill>
                <a:schemeClr val="dk1"/>
              </a:solidFill>
            </a:endParaRPr>
          </a:p>
          <a:p>
            <a:pPr marL="0" lvl="0" indent="0" algn="l" rtl="0">
              <a:spcBef>
                <a:spcPts val="0"/>
              </a:spcBef>
              <a:spcAft>
                <a:spcPts val="0"/>
              </a:spcAft>
              <a:buClr>
                <a:schemeClr val="dk1"/>
              </a:buClr>
              <a:buSzPts val="1100"/>
              <a:buFont typeface="Arial"/>
              <a:buNone/>
            </a:pPr>
            <a:r>
              <a:rPr lang="en" sz="1200">
                <a:solidFill>
                  <a:schemeClr val="dk1"/>
                </a:solidFill>
              </a:rPr>
              <a:t>As you can see from the flow chart, the source data has been passed into a database. By storing our data in MongoDB, we are able to ensure data integrity and data independence from applications and programs. Once the data has been stored in the database, it cannot be altered except for by the data administrator. However, it can be easily accessed, giving us the ability to interact with the data via multiple tools and technologies. The exploratory analysis phase of the project used database access to discover meaningful relationships between the data. The machine learning model directly pulls data from the database for the training and testing of the model. Even the dashboard is connected to the database to provide users with real time exploration of the data. Overall, the database integration has allowed us to easily expand the scope of our project and provides additional scalability for in the future. Next, Oshadi will cover in greater detail one of the ways we employed the data from the MongoDB database.</a:t>
            </a:r>
            <a:endParaRPr b="1">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hyperlink" Target="https://austin-green-energy-predictor.herokuapp.com/"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image" Target="../media/image8.png"/><Relationship Id="rId7"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image" Target="../media/image11.jpg"/><Relationship Id="rId5" Type="http://schemas.openxmlformats.org/officeDocument/2006/relationships/image" Target="../media/image10.png"/><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Austin Green Energy Predictor</a:t>
            </a:r>
            <a:endParaRPr/>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UT-Austin Data Analytics Bootcamp, 2020</a:t>
            </a:r>
            <a:endParaRPr/>
          </a:p>
          <a:p>
            <a:pPr marL="0" lvl="0" indent="0" algn="l" rtl="0">
              <a:spcBef>
                <a:spcPts val="0"/>
              </a:spcBef>
              <a:spcAft>
                <a:spcPts val="0"/>
              </a:spcAft>
              <a:buNone/>
            </a:pPr>
            <a:r>
              <a:rPr lang="en" b="1"/>
              <a:t>Oshadi | Mel | Rahul | Collin | Shayna | Duvey</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Selected Topic and Purpose</a:t>
            </a:r>
            <a:endParaRPr/>
          </a:p>
        </p:txBody>
      </p:sp>
      <p:sp>
        <p:nvSpPr>
          <p:cNvPr id="141" name="Google Shape;141;p14"/>
          <p:cNvSpPr txBox="1">
            <a:spLocks noGrp="1"/>
          </p:cNvSpPr>
          <p:nvPr>
            <p:ph type="body" idx="1"/>
          </p:nvPr>
        </p:nvSpPr>
        <p:spPr>
          <a:xfrm>
            <a:off x="1275300" y="1533300"/>
            <a:ext cx="7038900" cy="9141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 sz="1800" b="1"/>
              <a:t>Objective:</a:t>
            </a:r>
            <a:r>
              <a:rPr lang="en" sz="1600"/>
              <a:t> Austin Energy Predictor outputs forecasted renewable energy (MWH) generated from a wind and solar energy farm in Texas. </a:t>
            </a:r>
            <a:endParaRPr sz="1800" b="1"/>
          </a:p>
          <a:p>
            <a:pPr marL="457200" lvl="0" indent="0" algn="just" rtl="0">
              <a:spcBef>
                <a:spcPts val="1600"/>
              </a:spcBef>
              <a:spcAft>
                <a:spcPts val="0"/>
              </a:spcAft>
              <a:buNone/>
            </a:pPr>
            <a:endParaRPr sz="1600"/>
          </a:p>
          <a:p>
            <a:pPr marL="0" lvl="0" indent="0" algn="just" rtl="0">
              <a:spcBef>
                <a:spcPts val="1600"/>
              </a:spcBef>
              <a:spcAft>
                <a:spcPts val="1600"/>
              </a:spcAft>
              <a:buNone/>
            </a:pPr>
            <a:endParaRPr sz="1600"/>
          </a:p>
        </p:txBody>
      </p:sp>
      <p:sp>
        <p:nvSpPr>
          <p:cNvPr id="142" name="Google Shape;142;p14"/>
          <p:cNvSpPr txBox="1"/>
          <p:nvPr/>
        </p:nvSpPr>
        <p:spPr>
          <a:xfrm>
            <a:off x="1297500" y="2367400"/>
            <a:ext cx="7374000" cy="3000000"/>
          </a:xfrm>
          <a:prstGeom prst="rect">
            <a:avLst/>
          </a:prstGeom>
          <a:noFill/>
          <a:ln>
            <a:noFill/>
          </a:ln>
        </p:spPr>
        <p:txBody>
          <a:bodyPr spcFirstLastPara="1" wrap="square" lIns="91425" tIns="91425" rIns="91425" bIns="91425" anchor="t" anchorCtr="0">
            <a:noAutofit/>
          </a:bodyPr>
          <a:lstStyle/>
          <a:p>
            <a:pPr marL="457200" lvl="0" indent="-330200" algn="just" rtl="0">
              <a:lnSpc>
                <a:spcPct val="115000"/>
              </a:lnSpc>
              <a:spcBef>
                <a:spcPts val="0"/>
              </a:spcBef>
              <a:spcAft>
                <a:spcPts val="0"/>
              </a:spcAft>
              <a:buClr>
                <a:schemeClr val="lt1"/>
              </a:buClr>
              <a:buSzPts val="1600"/>
              <a:buFont typeface="Lato"/>
              <a:buChar char="●"/>
            </a:pPr>
            <a:r>
              <a:rPr lang="en" sz="1800" b="1">
                <a:solidFill>
                  <a:schemeClr val="lt1"/>
                </a:solidFill>
                <a:latin typeface="Lato"/>
                <a:ea typeface="Lato"/>
                <a:cs typeface="Lato"/>
                <a:sym typeface="Lato"/>
              </a:rPr>
              <a:t>Model:</a:t>
            </a:r>
            <a:r>
              <a:rPr lang="en" sz="1600">
                <a:solidFill>
                  <a:schemeClr val="lt1"/>
                </a:solidFill>
                <a:latin typeface="Lato"/>
                <a:ea typeface="Lato"/>
                <a:cs typeface="Lato"/>
                <a:sym typeface="Lato"/>
              </a:rPr>
              <a:t> Used to predict renewable energy output based on time and weather factors such as temperature, wind speed and cloud coverage.  </a:t>
            </a:r>
            <a:endParaRPr/>
          </a:p>
        </p:txBody>
      </p:sp>
      <p:sp>
        <p:nvSpPr>
          <p:cNvPr id="143" name="Google Shape;143;p14"/>
          <p:cNvSpPr txBox="1">
            <a:spLocks noGrp="1"/>
          </p:cNvSpPr>
          <p:nvPr>
            <p:ph type="body" idx="1"/>
          </p:nvPr>
        </p:nvSpPr>
        <p:spPr>
          <a:xfrm>
            <a:off x="1298350" y="3214325"/>
            <a:ext cx="7038900" cy="9141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 sz="1800" b="1"/>
              <a:t>Purpose:</a:t>
            </a:r>
            <a:r>
              <a:rPr lang="en" sz="1600"/>
              <a:t> Using data to forecast power generation to get a better understanding of renewable energy as a mainstream power source for a healthier planet.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Source Data</a:t>
            </a:r>
            <a:endParaRPr/>
          </a:p>
          <a:p>
            <a:pPr marL="0" lvl="0" indent="0" algn="l" rtl="0">
              <a:spcBef>
                <a:spcPts val="0"/>
              </a:spcBef>
              <a:spcAft>
                <a:spcPts val="0"/>
              </a:spcAft>
              <a:buNone/>
            </a:pPr>
            <a:r>
              <a:rPr lang="en" sz="1800"/>
              <a:t>Energy Output (MHW) and Weather Parameters</a:t>
            </a:r>
            <a:endParaRPr sz="1800"/>
          </a:p>
        </p:txBody>
      </p:sp>
      <p:grpSp>
        <p:nvGrpSpPr>
          <p:cNvPr id="149" name="Google Shape;149;p15"/>
          <p:cNvGrpSpPr/>
          <p:nvPr/>
        </p:nvGrpSpPr>
        <p:grpSpPr>
          <a:xfrm>
            <a:off x="1114426" y="1554659"/>
            <a:ext cx="3444289" cy="2650463"/>
            <a:chOff x="1010850" y="1057400"/>
            <a:chExt cx="4704028" cy="3497576"/>
          </a:xfrm>
        </p:grpSpPr>
        <p:pic>
          <p:nvPicPr>
            <p:cNvPr id="150" name="Google Shape;150;p15"/>
            <p:cNvPicPr preferRelativeResize="0"/>
            <p:nvPr/>
          </p:nvPicPr>
          <p:blipFill rotWithShape="1">
            <a:blip r:embed="rId3">
              <a:alphaModFix/>
            </a:blip>
            <a:srcRect l="19171" t="15047" r="19165" b="3439"/>
            <a:stretch/>
          </p:blipFill>
          <p:spPr>
            <a:xfrm>
              <a:off x="1010850" y="1057400"/>
              <a:ext cx="4704028" cy="3497576"/>
            </a:xfrm>
            <a:prstGeom prst="rect">
              <a:avLst/>
            </a:prstGeom>
            <a:noFill/>
            <a:ln>
              <a:noFill/>
            </a:ln>
          </p:spPr>
        </p:pic>
        <p:sp>
          <p:nvSpPr>
            <p:cNvPr id="151" name="Google Shape;151;p15"/>
            <p:cNvSpPr/>
            <p:nvPr/>
          </p:nvSpPr>
          <p:spPr>
            <a:xfrm>
              <a:off x="3258175" y="2119950"/>
              <a:ext cx="1198200" cy="3780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3301100" y="2995700"/>
              <a:ext cx="984000" cy="2901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15"/>
          <p:cNvSpPr txBox="1"/>
          <p:nvPr/>
        </p:nvSpPr>
        <p:spPr>
          <a:xfrm>
            <a:off x="4572000" y="1402225"/>
            <a:ext cx="4468800" cy="21174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Clr>
                <a:schemeClr val="lt1"/>
              </a:buClr>
              <a:buSzPts val="1500"/>
              <a:buFont typeface="Lato"/>
              <a:buChar char="●"/>
            </a:pPr>
            <a:r>
              <a:rPr lang="en" sz="1500">
                <a:solidFill>
                  <a:schemeClr val="lt1"/>
                </a:solidFill>
                <a:latin typeface="Lato"/>
                <a:ea typeface="Lato"/>
                <a:cs typeface="Lato"/>
                <a:sym typeface="Lato"/>
              </a:rPr>
              <a:t>Flat files from Austin Energy for Hackberry Wind Farm and Webberville Solar Farm with hourly power generated for 2017 - 2020 (July)</a:t>
            </a:r>
            <a:endParaRPr sz="1500">
              <a:solidFill>
                <a:schemeClr val="lt1"/>
              </a:solidFill>
              <a:latin typeface="Lato"/>
              <a:ea typeface="Lato"/>
              <a:cs typeface="Lato"/>
              <a:sym typeface="Lato"/>
            </a:endParaRPr>
          </a:p>
          <a:p>
            <a:pPr marL="457200" lvl="0" indent="0" algn="l" rtl="0">
              <a:lnSpc>
                <a:spcPct val="115000"/>
              </a:lnSpc>
              <a:spcBef>
                <a:spcPts val="1600"/>
              </a:spcBef>
              <a:spcAft>
                <a:spcPts val="0"/>
              </a:spcAft>
              <a:buNone/>
            </a:pPr>
            <a:endParaRPr sz="1500">
              <a:solidFill>
                <a:schemeClr val="lt1"/>
              </a:solidFill>
              <a:latin typeface="Lato"/>
              <a:ea typeface="Lato"/>
              <a:cs typeface="Lato"/>
              <a:sym typeface="Lato"/>
            </a:endParaRPr>
          </a:p>
          <a:p>
            <a:pPr marL="457200" lvl="0" indent="-323850" algn="l" rtl="0">
              <a:lnSpc>
                <a:spcPct val="115000"/>
              </a:lnSpc>
              <a:spcBef>
                <a:spcPts val="1600"/>
              </a:spcBef>
              <a:spcAft>
                <a:spcPts val="0"/>
              </a:spcAft>
              <a:buClr>
                <a:schemeClr val="lt1"/>
              </a:buClr>
              <a:buSzPts val="1500"/>
              <a:buFont typeface="Lato"/>
              <a:buChar char="●"/>
            </a:pPr>
            <a:r>
              <a:rPr lang="en" sz="1500">
                <a:solidFill>
                  <a:schemeClr val="lt1"/>
                </a:solidFill>
                <a:latin typeface="Lato"/>
                <a:ea typeface="Lato"/>
                <a:cs typeface="Lato"/>
                <a:sym typeface="Lato"/>
              </a:rPr>
              <a:t>Hourly weather parameters such as temperature (F), wind speed (mph), and humidity  (%)</a:t>
            </a:r>
            <a:endParaRPr sz="1500">
              <a:solidFill>
                <a:schemeClr val="lt1"/>
              </a:solidFill>
              <a:latin typeface="Lato"/>
              <a:ea typeface="Lato"/>
              <a:cs typeface="Lato"/>
              <a:sym typeface="Lato"/>
            </a:endParaRPr>
          </a:p>
          <a:p>
            <a:pPr marL="0" lvl="0" indent="0" algn="l" rtl="0">
              <a:lnSpc>
                <a:spcPct val="115000"/>
              </a:lnSpc>
              <a:spcBef>
                <a:spcPts val="1600"/>
              </a:spcBef>
              <a:spcAft>
                <a:spcPts val="0"/>
              </a:spcAft>
              <a:buNone/>
            </a:pPr>
            <a:endParaRPr sz="1500">
              <a:solidFill>
                <a:schemeClr val="lt1"/>
              </a:solidFill>
              <a:latin typeface="Lato"/>
              <a:ea typeface="Lato"/>
              <a:cs typeface="Lato"/>
              <a:sym typeface="Lato"/>
            </a:endParaRPr>
          </a:p>
          <a:p>
            <a:pPr marL="0" lvl="0" indent="0" algn="l" rtl="0">
              <a:lnSpc>
                <a:spcPct val="115000"/>
              </a:lnSpc>
              <a:spcBef>
                <a:spcPts val="1600"/>
              </a:spcBef>
              <a:spcAft>
                <a:spcPts val="0"/>
              </a:spcAft>
              <a:buNone/>
            </a:pPr>
            <a:endParaRPr sz="1500">
              <a:solidFill>
                <a:schemeClr val="lt1"/>
              </a:solidFill>
              <a:latin typeface="Lato"/>
              <a:ea typeface="Lato"/>
              <a:cs typeface="Lato"/>
              <a:sym typeface="Lato"/>
            </a:endParaRPr>
          </a:p>
          <a:p>
            <a:pPr marL="457200" lvl="0" indent="0" algn="l" rtl="0">
              <a:lnSpc>
                <a:spcPct val="115000"/>
              </a:lnSpc>
              <a:spcBef>
                <a:spcPts val="1600"/>
              </a:spcBef>
              <a:spcAft>
                <a:spcPts val="1600"/>
              </a:spcAft>
              <a:buNone/>
            </a:pPr>
            <a:endParaRPr sz="15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7"/>
          <p:cNvSpPr txBox="1">
            <a:spLocks noGrp="1"/>
          </p:cNvSpPr>
          <p:nvPr>
            <p:ph type="title"/>
          </p:nvPr>
        </p:nvSpPr>
        <p:spPr>
          <a:xfrm>
            <a:off x="1154500" y="393750"/>
            <a:ext cx="7926300" cy="914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Lato"/>
                <a:ea typeface="Lato"/>
                <a:cs typeface="Lato"/>
                <a:sym typeface="Lato"/>
              </a:rPr>
              <a:t>How does Weather and Time  Impact Renewable Energy Output ?</a:t>
            </a:r>
            <a:endParaRPr/>
          </a:p>
        </p:txBody>
      </p:sp>
      <p:sp>
        <p:nvSpPr>
          <p:cNvPr id="165" name="Google Shape;165;p17"/>
          <p:cNvSpPr txBox="1">
            <a:spLocks noGrp="1"/>
          </p:cNvSpPr>
          <p:nvPr>
            <p:ph type="body" idx="4294967295"/>
          </p:nvPr>
        </p:nvSpPr>
        <p:spPr>
          <a:xfrm>
            <a:off x="682500" y="1595425"/>
            <a:ext cx="5343000" cy="2741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Char char="●"/>
            </a:pPr>
            <a:r>
              <a:rPr lang="en" sz="1400">
                <a:solidFill>
                  <a:srgbClr val="FFFFFF"/>
                </a:solidFill>
              </a:rPr>
              <a:t>Solar energy</a:t>
            </a:r>
            <a:endParaRPr sz="1400">
              <a:solidFill>
                <a:srgbClr val="FFFFFF"/>
              </a:solidFill>
            </a:endParaRPr>
          </a:p>
          <a:p>
            <a:pPr marL="914400" lvl="1" indent="-317500" algn="l" rtl="0">
              <a:spcBef>
                <a:spcPts val="0"/>
              </a:spcBef>
              <a:spcAft>
                <a:spcPts val="0"/>
              </a:spcAft>
              <a:buClr>
                <a:srgbClr val="FFFFFF"/>
              </a:buClr>
              <a:buSzPts val="1400"/>
              <a:buChar char="○"/>
            </a:pPr>
            <a:r>
              <a:rPr lang="en" sz="1400">
                <a:solidFill>
                  <a:srgbClr val="FFFFFF"/>
                </a:solidFill>
              </a:rPr>
              <a:t>Humidity</a:t>
            </a:r>
            <a:endParaRPr sz="1400">
              <a:solidFill>
                <a:srgbClr val="FFFFFF"/>
              </a:solidFill>
            </a:endParaRPr>
          </a:p>
          <a:p>
            <a:pPr marL="914400" lvl="1" indent="-317500" algn="l" rtl="0">
              <a:spcBef>
                <a:spcPts val="0"/>
              </a:spcBef>
              <a:spcAft>
                <a:spcPts val="0"/>
              </a:spcAft>
              <a:buClr>
                <a:srgbClr val="FFFFFF"/>
              </a:buClr>
              <a:buSzPts val="1400"/>
              <a:buChar char="○"/>
            </a:pPr>
            <a:r>
              <a:rPr lang="en" sz="1400">
                <a:solidFill>
                  <a:srgbClr val="FFFFFF"/>
                </a:solidFill>
              </a:rPr>
              <a:t>Temperature</a:t>
            </a:r>
            <a:endParaRPr sz="1400">
              <a:solidFill>
                <a:srgbClr val="FFFFFF"/>
              </a:solidFill>
            </a:endParaRPr>
          </a:p>
          <a:p>
            <a:pPr marL="914400" lvl="1" indent="-317500" algn="l" rtl="0">
              <a:spcBef>
                <a:spcPts val="0"/>
              </a:spcBef>
              <a:spcAft>
                <a:spcPts val="0"/>
              </a:spcAft>
              <a:buClr>
                <a:srgbClr val="FFFFFF"/>
              </a:buClr>
              <a:buSzPts val="1400"/>
              <a:buChar char="○"/>
            </a:pPr>
            <a:r>
              <a:rPr lang="en" sz="1400">
                <a:solidFill>
                  <a:srgbClr val="FFFFFF"/>
                </a:solidFill>
              </a:rPr>
              <a:t>Sunlight</a:t>
            </a:r>
            <a:endParaRPr sz="1400">
              <a:solidFill>
                <a:srgbClr val="FFFFFF"/>
              </a:solidFill>
            </a:endParaRPr>
          </a:p>
          <a:p>
            <a:pPr marL="914400" lvl="1" indent="-317500" algn="l" rtl="0">
              <a:spcBef>
                <a:spcPts val="0"/>
              </a:spcBef>
              <a:spcAft>
                <a:spcPts val="0"/>
              </a:spcAft>
              <a:buClr>
                <a:srgbClr val="FFFFFF"/>
              </a:buClr>
              <a:buSzPts val="1400"/>
              <a:buChar char="○"/>
            </a:pPr>
            <a:r>
              <a:rPr lang="en" sz="1400">
                <a:solidFill>
                  <a:srgbClr val="FFFFFF"/>
                </a:solidFill>
              </a:rPr>
              <a:t>Time</a:t>
            </a:r>
            <a:endParaRPr sz="1400">
              <a:solidFill>
                <a:srgbClr val="FFFFFF"/>
              </a:solidFill>
            </a:endParaRPr>
          </a:p>
          <a:p>
            <a:pPr marL="457200" lvl="0" indent="-317500" algn="l" rtl="0">
              <a:spcBef>
                <a:spcPts val="0"/>
              </a:spcBef>
              <a:spcAft>
                <a:spcPts val="0"/>
              </a:spcAft>
              <a:buClr>
                <a:srgbClr val="FFFFFF"/>
              </a:buClr>
              <a:buSzPts val="1400"/>
              <a:buChar char="●"/>
            </a:pPr>
            <a:r>
              <a:rPr lang="en" sz="1400">
                <a:solidFill>
                  <a:srgbClr val="FFFFFF"/>
                </a:solidFill>
              </a:rPr>
              <a:t>Wind energy</a:t>
            </a:r>
            <a:endParaRPr sz="1400">
              <a:solidFill>
                <a:srgbClr val="FFFFFF"/>
              </a:solidFill>
            </a:endParaRPr>
          </a:p>
          <a:p>
            <a:pPr marL="914400" lvl="1" indent="-317500" algn="l" rtl="0">
              <a:spcBef>
                <a:spcPts val="0"/>
              </a:spcBef>
              <a:spcAft>
                <a:spcPts val="0"/>
              </a:spcAft>
              <a:buClr>
                <a:srgbClr val="FFFFFF"/>
              </a:buClr>
              <a:buSzPts val="1400"/>
              <a:buChar char="○"/>
            </a:pPr>
            <a:r>
              <a:rPr lang="en" sz="1400">
                <a:solidFill>
                  <a:srgbClr val="FFFFFF"/>
                </a:solidFill>
              </a:rPr>
              <a:t>Wind Direction</a:t>
            </a:r>
            <a:endParaRPr sz="1400">
              <a:solidFill>
                <a:srgbClr val="FFFFFF"/>
              </a:solidFill>
            </a:endParaRPr>
          </a:p>
          <a:p>
            <a:pPr marL="914400" lvl="1" indent="-317500" algn="l" rtl="0">
              <a:spcBef>
                <a:spcPts val="0"/>
              </a:spcBef>
              <a:spcAft>
                <a:spcPts val="0"/>
              </a:spcAft>
              <a:buClr>
                <a:srgbClr val="FFFFFF"/>
              </a:buClr>
              <a:buSzPts val="1400"/>
              <a:buChar char="○"/>
            </a:pPr>
            <a:r>
              <a:rPr lang="en" sz="1400">
                <a:solidFill>
                  <a:srgbClr val="FFFFFF"/>
                </a:solidFill>
              </a:rPr>
              <a:t>Wind Speed</a:t>
            </a:r>
            <a:endParaRPr sz="1400">
              <a:solidFill>
                <a:srgbClr val="FFFFFF"/>
              </a:solidFill>
            </a:endParaRPr>
          </a:p>
          <a:p>
            <a:pPr marL="914400" lvl="1" indent="-317500" algn="l" rtl="0">
              <a:spcBef>
                <a:spcPts val="0"/>
              </a:spcBef>
              <a:spcAft>
                <a:spcPts val="0"/>
              </a:spcAft>
              <a:buClr>
                <a:srgbClr val="FFFFFF"/>
              </a:buClr>
              <a:buSzPts val="1400"/>
              <a:buChar char="○"/>
            </a:pPr>
            <a:r>
              <a:rPr lang="en" sz="1400">
                <a:solidFill>
                  <a:srgbClr val="FFFFFF"/>
                </a:solidFill>
              </a:rPr>
              <a:t>Humidity</a:t>
            </a:r>
            <a:endParaRPr sz="1400">
              <a:solidFill>
                <a:srgbClr val="FFFFFF"/>
              </a:solidFill>
            </a:endParaRPr>
          </a:p>
          <a:p>
            <a:pPr marL="914400" lvl="1" indent="-317500" algn="l" rtl="0">
              <a:spcBef>
                <a:spcPts val="0"/>
              </a:spcBef>
              <a:spcAft>
                <a:spcPts val="0"/>
              </a:spcAft>
              <a:buClr>
                <a:srgbClr val="FFFFFF"/>
              </a:buClr>
              <a:buSzPts val="1400"/>
              <a:buChar char="○"/>
            </a:pPr>
            <a:r>
              <a:rPr lang="en" sz="1400">
                <a:solidFill>
                  <a:srgbClr val="FFFFFF"/>
                </a:solidFill>
              </a:rPr>
              <a:t>Temperature</a:t>
            </a:r>
            <a:endParaRPr sz="1400">
              <a:solidFill>
                <a:srgbClr val="FFFFFF"/>
              </a:solidFill>
            </a:endParaRPr>
          </a:p>
        </p:txBody>
      </p:sp>
      <p:pic>
        <p:nvPicPr>
          <p:cNvPr id="166" name="Google Shape;166;p17"/>
          <p:cNvPicPr preferRelativeResize="0"/>
          <p:nvPr/>
        </p:nvPicPr>
        <p:blipFill rotWithShape="1">
          <a:blip r:embed="rId3">
            <a:alphaModFix/>
          </a:blip>
          <a:srcRect r="7817"/>
          <a:stretch/>
        </p:blipFill>
        <p:spPr>
          <a:xfrm>
            <a:off x="3146475" y="1538050"/>
            <a:ext cx="5765324" cy="2680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Neural Network</a:t>
            </a:r>
            <a:endParaRPr/>
          </a:p>
        </p:txBody>
      </p:sp>
      <p:pic>
        <p:nvPicPr>
          <p:cNvPr id="200" name="Google Shape;200;p22"/>
          <p:cNvPicPr preferRelativeResize="0"/>
          <p:nvPr/>
        </p:nvPicPr>
        <p:blipFill>
          <a:blip r:embed="rId3">
            <a:alphaModFix/>
          </a:blip>
          <a:stretch>
            <a:fillRect/>
          </a:stretch>
        </p:blipFill>
        <p:spPr>
          <a:xfrm>
            <a:off x="4758950" y="1626975"/>
            <a:ext cx="4114800" cy="2743200"/>
          </a:xfrm>
          <a:prstGeom prst="rect">
            <a:avLst/>
          </a:prstGeom>
          <a:noFill/>
          <a:ln>
            <a:noFill/>
          </a:ln>
        </p:spPr>
      </p:pic>
      <p:pic>
        <p:nvPicPr>
          <p:cNvPr id="201" name="Google Shape;201;p22"/>
          <p:cNvPicPr preferRelativeResize="0"/>
          <p:nvPr/>
        </p:nvPicPr>
        <p:blipFill>
          <a:blip r:embed="rId4">
            <a:alphaModFix/>
          </a:blip>
          <a:stretch>
            <a:fillRect/>
          </a:stretch>
        </p:blipFill>
        <p:spPr>
          <a:xfrm>
            <a:off x="144925" y="1626975"/>
            <a:ext cx="4114800" cy="2743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3"/>
          <p:cNvSpPr txBox="1">
            <a:spLocks noGrp="1"/>
          </p:cNvSpPr>
          <p:nvPr>
            <p:ph type="title"/>
          </p:nvPr>
        </p:nvSpPr>
        <p:spPr>
          <a:xfrm>
            <a:off x="318800" y="351075"/>
            <a:ext cx="3945900" cy="127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Dashboard</a:t>
            </a:r>
            <a:endParaRPr/>
          </a:p>
          <a:p>
            <a:pPr marL="0" lvl="0" indent="0" algn="ctr" rtl="0">
              <a:spcBef>
                <a:spcPts val="0"/>
              </a:spcBef>
              <a:spcAft>
                <a:spcPts val="0"/>
              </a:spcAft>
              <a:buNone/>
            </a:pPr>
            <a:endParaRPr/>
          </a:p>
        </p:txBody>
      </p:sp>
      <p:sp>
        <p:nvSpPr>
          <p:cNvPr id="207" name="Google Shape;207;p23"/>
          <p:cNvSpPr txBox="1">
            <a:spLocks noGrp="1"/>
          </p:cNvSpPr>
          <p:nvPr>
            <p:ph type="subTitle" idx="1"/>
          </p:nvPr>
        </p:nvSpPr>
        <p:spPr>
          <a:xfrm>
            <a:off x="5398271" y="2413175"/>
            <a:ext cx="2883900" cy="39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50" u="sng">
                <a:solidFill>
                  <a:schemeClr val="hlink"/>
                </a:solidFill>
                <a:highlight>
                  <a:srgbClr val="222529"/>
                </a:highlight>
                <a:latin typeface="Arial"/>
                <a:ea typeface="Arial"/>
                <a:cs typeface="Arial"/>
                <a:sym typeface="Arial"/>
                <a:hlinkClick r:id="rId3"/>
              </a:rPr>
              <a:t>Heroku | Dashboard App</a:t>
            </a:r>
            <a:endParaRPr/>
          </a:p>
        </p:txBody>
      </p:sp>
      <p:sp>
        <p:nvSpPr>
          <p:cNvPr id="208" name="Google Shape;208;p23"/>
          <p:cNvSpPr txBox="1"/>
          <p:nvPr/>
        </p:nvSpPr>
        <p:spPr>
          <a:xfrm>
            <a:off x="203200" y="1828800"/>
            <a:ext cx="4856400" cy="3058200"/>
          </a:xfrm>
          <a:prstGeom prst="rect">
            <a:avLst/>
          </a:prstGeom>
          <a:noFill/>
          <a:ln>
            <a:noFill/>
          </a:ln>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Framework built  with </a:t>
            </a:r>
            <a:r>
              <a:rPr lang="en" b="1">
                <a:solidFill>
                  <a:srgbClr val="FFFFFF"/>
                </a:solidFill>
                <a:latin typeface="Lato"/>
                <a:ea typeface="Lato"/>
                <a:cs typeface="Lato"/>
                <a:sym typeface="Lato"/>
              </a:rPr>
              <a:t>HTML, Flask, CSS</a:t>
            </a:r>
            <a:r>
              <a:rPr lang="en">
                <a:solidFill>
                  <a:srgbClr val="FFFFFF"/>
                </a:solidFill>
                <a:latin typeface="Lato"/>
                <a:ea typeface="Lato"/>
                <a:cs typeface="Lato"/>
                <a:sym typeface="Lato"/>
              </a:rPr>
              <a:t>, </a:t>
            </a:r>
            <a:r>
              <a:rPr lang="en" b="1">
                <a:solidFill>
                  <a:srgbClr val="FFFFFF"/>
                </a:solidFill>
                <a:latin typeface="Lato"/>
                <a:ea typeface="Lato"/>
                <a:cs typeface="Lato"/>
                <a:sym typeface="Lato"/>
              </a:rPr>
              <a:t>JavaScript</a:t>
            </a:r>
            <a:endParaRPr b="1">
              <a:solidFill>
                <a:srgbClr val="FFFFFF"/>
              </a:solidFill>
              <a:latin typeface="Lato"/>
              <a:ea typeface="Lato"/>
              <a:cs typeface="Lato"/>
              <a:sym typeface="Lato"/>
            </a:endParaRPr>
          </a:p>
          <a:p>
            <a:pPr marL="457200" lvl="0" indent="-317500" algn="l" rtl="0">
              <a:lnSpc>
                <a:spcPct val="15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Tested throughout development locally</a:t>
            </a:r>
            <a:endParaRPr>
              <a:solidFill>
                <a:srgbClr val="FFFFFF"/>
              </a:solidFill>
              <a:latin typeface="Lato"/>
              <a:ea typeface="Lato"/>
              <a:cs typeface="Lato"/>
              <a:sym typeface="Lato"/>
            </a:endParaRPr>
          </a:p>
          <a:p>
            <a:pPr marL="457200" lvl="0" indent="-317500" algn="l" rtl="0">
              <a:lnSpc>
                <a:spcPct val="15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Deployed as a production ready app via Heroku</a:t>
            </a:r>
            <a:endParaRPr>
              <a:solidFill>
                <a:srgbClr val="FFFFFF"/>
              </a:solidFill>
              <a:latin typeface="Lato"/>
              <a:ea typeface="Lato"/>
              <a:cs typeface="Lato"/>
              <a:sym typeface="Lato"/>
            </a:endParaRPr>
          </a:p>
          <a:p>
            <a:pPr marL="914400" lvl="1" indent="-317500" algn="l" rtl="0">
              <a:lnSpc>
                <a:spcPct val="15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Allowed for secure handling of API keys, usernames, and passwords</a:t>
            </a:r>
            <a:endParaRPr>
              <a:solidFill>
                <a:srgbClr val="FFFFFF"/>
              </a:solidFill>
              <a:latin typeface="Lato"/>
              <a:ea typeface="Lato"/>
              <a:cs typeface="Lato"/>
              <a:sym typeface="Lato"/>
            </a:endParaRPr>
          </a:p>
          <a:p>
            <a:pPr marL="914400" lvl="1" indent="-317500" algn="l" rtl="0">
              <a:lnSpc>
                <a:spcPct val="15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Interactive elements have seamless integration into the static app content</a:t>
            </a:r>
            <a:endParaRPr>
              <a:solidFill>
                <a:srgbClr val="FFFFFF"/>
              </a:solidFill>
              <a:latin typeface="Lato"/>
              <a:ea typeface="Lato"/>
              <a:cs typeface="Lato"/>
              <a:sym typeface="Lato"/>
            </a:endParaRPr>
          </a:p>
          <a:p>
            <a:pPr marL="914400" lvl="1" indent="-317500" algn="l" rtl="0">
              <a:lnSpc>
                <a:spcPct val="15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Allows for future scalability</a:t>
            </a:r>
            <a:endParaRPr>
              <a:solidFill>
                <a:srgbClr val="FFFFFF"/>
              </a:solidFill>
              <a:latin typeface="Lato"/>
              <a:ea typeface="Lato"/>
              <a:cs typeface="Lato"/>
              <a:sym typeface="Lato"/>
            </a:endParaRPr>
          </a:p>
        </p:txBody>
      </p:sp>
      <p:pic>
        <p:nvPicPr>
          <p:cNvPr id="209" name="Google Shape;209;p23"/>
          <p:cNvPicPr preferRelativeResize="0"/>
          <p:nvPr/>
        </p:nvPicPr>
        <p:blipFill>
          <a:blip r:embed="rId4">
            <a:alphaModFix/>
          </a:blip>
          <a:stretch>
            <a:fillRect/>
          </a:stretch>
        </p:blipFill>
        <p:spPr>
          <a:xfrm>
            <a:off x="5266013" y="206150"/>
            <a:ext cx="3148424" cy="2093724"/>
          </a:xfrm>
          <a:prstGeom prst="rect">
            <a:avLst/>
          </a:prstGeom>
          <a:noFill/>
          <a:ln>
            <a:noFill/>
          </a:ln>
        </p:spPr>
      </p:pic>
      <p:pic>
        <p:nvPicPr>
          <p:cNvPr id="210" name="Google Shape;210;p23"/>
          <p:cNvPicPr preferRelativeResize="0"/>
          <p:nvPr/>
        </p:nvPicPr>
        <p:blipFill>
          <a:blip r:embed="rId5">
            <a:alphaModFix/>
          </a:blip>
          <a:stretch>
            <a:fillRect/>
          </a:stretch>
        </p:blipFill>
        <p:spPr>
          <a:xfrm>
            <a:off x="5266024" y="2812473"/>
            <a:ext cx="3148399" cy="21868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Analysis &amp; Recommendations </a:t>
            </a:r>
            <a:endParaRPr/>
          </a:p>
        </p:txBody>
      </p:sp>
      <p:sp>
        <p:nvSpPr>
          <p:cNvPr id="216" name="Google Shape;216;p24"/>
          <p:cNvSpPr txBox="1"/>
          <p:nvPr/>
        </p:nvSpPr>
        <p:spPr>
          <a:xfrm>
            <a:off x="829125" y="1372100"/>
            <a:ext cx="3360600" cy="3000000"/>
          </a:xfrm>
          <a:prstGeom prst="rect">
            <a:avLst/>
          </a:prstGeom>
          <a:noFill/>
          <a:ln>
            <a:noFill/>
          </a:ln>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Incorporating other weather characteristics</a:t>
            </a:r>
            <a:endParaRPr>
              <a:solidFill>
                <a:schemeClr val="lt1"/>
              </a:solidFill>
              <a:latin typeface="Lato"/>
              <a:ea typeface="Lato"/>
              <a:cs typeface="Lato"/>
              <a:sym typeface="Lato"/>
            </a:endParaRPr>
          </a:p>
          <a:p>
            <a:pPr marL="457200" lvl="0" indent="-317500" algn="l" rtl="0">
              <a:lnSpc>
                <a:spcPct val="150000"/>
              </a:lnSpc>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Adding more features to the model</a:t>
            </a:r>
            <a:endParaRPr>
              <a:solidFill>
                <a:schemeClr val="lt1"/>
              </a:solidFill>
              <a:latin typeface="Lato"/>
              <a:ea typeface="Lato"/>
              <a:cs typeface="Lato"/>
              <a:sym typeface="Lato"/>
            </a:endParaRPr>
          </a:p>
          <a:p>
            <a:pPr marL="457200" lvl="0" indent="-317500" algn="l" rtl="0">
              <a:lnSpc>
                <a:spcPct val="150000"/>
              </a:lnSpc>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Developing a more advanced model for wind and solar</a:t>
            </a:r>
            <a:endParaRPr>
              <a:solidFill>
                <a:schemeClr val="lt1"/>
              </a:solidFill>
              <a:latin typeface="Lato"/>
              <a:ea typeface="Lato"/>
              <a:cs typeface="Lato"/>
              <a:sym typeface="Lato"/>
            </a:endParaRPr>
          </a:p>
          <a:p>
            <a:pPr marL="457200" lvl="0" indent="0" algn="l" rtl="0">
              <a:lnSpc>
                <a:spcPct val="115000"/>
              </a:lnSpc>
              <a:spcBef>
                <a:spcPts val="1600"/>
              </a:spcBef>
              <a:spcAft>
                <a:spcPts val="1600"/>
              </a:spcAft>
              <a:buNone/>
            </a:pPr>
            <a:endParaRPr sz="1300">
              <a:solidFill>
                <a:schemeClr val="lt1"/>
              </a:solidFill>
              <a:latin typeface="Lato"/>
              <a:ea typeface="Lato"/>
              <a:cs typeface="Lato"/>
              <a:sym typeface="Lato"/>
            </a:endParaRPr>
          </a:p>
        </p:txBody>
      </p:sp>
      <p:pic>
        <p:nvPicPr>
          <p:cNvPr id="217" name="Google Shape;217;p24"/>
          <p:cNvPicPr preferRelativeResize="0"/>
          <p:nvPr/>
        </p:nvPicPr>
        <p:blipFill>
          <a:blip r:embed="rId3">
            <a:alphaModFix/>
          </a:blip>
          <a:stretch>
            <a:fillRect/>
          </a:stretch>
        </p:blipFill>
        <p:spPr>
          <a:xfrm>
            <a:off x="4671450" y="1529225"/>
            <a:ext cx="4028625" cy="2685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5"/>
          <p:cNvSpPr txBox="1">
            <a:spLocks noGrp="1"/>
          </p:cNvSpPr>
          <p:nvPr>
            <p:ph type="title" idx="4294967295"/>
          </p:nvPr>
        </p:nvSpPr>
        <p:spPr>
          <a:xfrm>
            <a:off x="241375" y="1025"/>
            <a:ext cx="85206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The Team</a:t>
            </a:r>
            <a:endParaRPr>
              <a:solidFill>
                <a:schemeClr val="lt1"/>
              </a:solidFill>
            </a:endParaRPr>
          </a:p>
        </p:txBody>
      </p:sp>
      <p:sp>
        <p:nvSpPr>
          <p:cNvPr id="223" name="Google Shape;223;p25"/>
          <p:cNvSpPr txBox="1">
            <a:spLocks noGrp="1"/>
          </p:cNvSpPr>
          <p:nvPr>
            <p:ph type="body" idx="4294967295"/>
          </p:nvPr>
        </p:nvSpPr>
        <p:spPr>
          <a:xfrm>
            <a:off x="614447" y="2408982"/>
            <a:ext cx="2090100" cy="388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b="1"/>
              <a:t>David Rudow</a:t>
            </a:r>
            <a:endParaRPr sz="1100" b="1"/>
          </a:p>
          <a:p>
            <a:pPr marL="0" lvl="0" indent="0" algn="ctr" rtl="0">
              <a:lnSpc>
                <a:spcPct val="100000"/>
              </a:lnSpc>
              <a:spcBef>
                <a:spcPts val="0"/>
              </a:spcBef>
              <a:spcAft>
                <a:spcPts val="0"/>
              </a:spcAft>
              <a:buNone/>
            </a:pPr>
            <a:endParaRPr sz="1100"/>
          </a:p>
          <a:p>
            <a:pPr marL="0" lvl="0" indent="0" algn="ctr" rtl="0">
              <a:spcBef>
                <a:spcPts val="0"/>
              </a:spcBef>
              <a:spcAft>
                <a:spcPts val="0"/>
              </a:spcAft>
              <a:buNone/>
            </a:pPr>
            <a:endParaRPr sz="1100">
              <a:latin typeface="Arial"/>
              <a:ea typeface="Arial"/>
              <a:cs typeface="Arial"/>
              <a:sym typeface="Arial"/>
            </a:endParaRPr>
          </a:p>
        </p:txBody>
      </p:sp>
      <p:sp>
        <p:nvSpPr>
          <p:cNvPr id="224" name="Google Shape;224;p25"/>
          <p:cNvSpPr txBox="1">
            <a:spLocks noGrp="1"/>
          </p:cNvSpPr>
          <p:nvPr>
            <p:ph type="body" idx="4294967295"/>
          </p:nvPr>
        </p:nvSpPr>
        <p:spPr>
          <a:xfrm>
            <a:off x="3680204" y="2424579"/>
            <a:ext cx="1705800" cy="326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100" b="1">
                <a:solidFill>
                  <a:srgbClr val="FFFFFF"/>
                </a:solidFill>
              </a:rPr>
              <a:t>Shayna Sims</a:t>
            </a:r>
            <a:endParaRPr sz="1100" b="1">
              <a:solidFill>
                <a:srgbClr val="FFFFFF"/>
              </a:solidFill>
            </a:endParaRPr>
          </a:p>
        </p:txBody>
      </p:sp>
      <p:sp>
        <p:nvSpPr>
          <p:cNvPr id="225" name="Google Shape;225;p25"/>
          <p:cNvSpPr txBox="1">
            <a:spLocks noGrp="1"/>
          </p:cNvSpPr>
          <p:nvPr>
            <p:ph type="body" idx="4294967295"/>
          </p:nvPr>
        </p:nvSpPr>
        <p:spPr>
          <a:xfrm>
            <a:off x="3908800" y="4669625"/>
            <a:ext cx="1356600" cy="32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100" b="1"/>
              <a:t>Rahul Madarapu</a:t>
            </a:r>
            <a:r>
              <a:rPr lang="en" sz="1100">
                <a:solidFill>
                  <a:schemeClr val="dk1"/>
                </a:solidFill>
              </a:rPr>
              <a:t>O</a:t>
            </a:r>
            <a:endParaRPr sz="1100">
              <a:solidFill>
                <a:schemeClr val="dk1"/>
              </a:solidFill>
            </a:endParaRPr>
          </a:p>
        </p:txBody>
      </p:sp>
      <p:sp>
        <p:nvSpPr>
          <p:cNvPr id="226" name="Google Shape;226;p25"/>
          <p:cNvSpPr txBox="1">
            <a:spLocks noGrp="1"/>
          </p:cNvSpPr>
          <p:nvPr>
            <p:ph type="body" idx="4294967295"/>
          </p:nvPr>
        </p:nvSpPr>
        <p:spPr>
          <a:xfrm>
            <a:off x="6517575" y="2471067"/>
            <a:ext cx="1705800" cy="326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100" b="1"/>
              <a:t>Melina Indrasena</a:t>
            </a:r>
            <a:endParaRPr sz="1800">
              <a:solidFill>
                <a:schemeClr val="dk1"/>
              </a:solidFill>
            </a:endParaRPr>
          </a:p>
        </p:txBody>
      </p:sp>
      <p:pic>
        <p:nvPicPr>
          <p:cNvPr id="227" name="Google Shape;227;p25"/>
          <p:cNvPicPr preferRelativeResize="0"/>
          <p:nvPr/>
        </p:nvPicPr>
        <p:blipFill>
          <a:blip r:embed="rId3">
            <a:alphaModFix/>
          </a:blip>
          <a:stretch>
            <a:fillRect/>
          </a:stretch>
        </p:blipFill>
        <p:spPr>
          <a:xfrm>
            <a:off x="6423200" y="653900"/>
            <a:ext cx="1800300" cy="1800300"/>
          </a:xfrm>
          <a:prstGeom prst="ellipse">
            <a:avLst/>
          </a:prstGeom>
          <a:noFill/>
          <a:ln>
            <a:noFill/>
          </a:ln>
        </p:spPr>
      </p:pic>
      <p:pic>
        <p:nvPicPr>
          <p:cNvPr id="228" name="Google Shape;228;p25"/>
          <p:cNvPicPr preferRelativeResize="0"/>
          <p:nvPr/>
        </p:nvPicPr>
        <p:blipFill>
          <a:blip r:embed="rId4">
            <a:alphaModFix/>
          </a:blip>
          <a:stretch>
            <a:fillRect/>
          </a:stretch>
        </p:blipFill>
        <p:spPr>
          <a:xfrm>
            <a:off x="3604000" y="2857400"/>
            <a:ext cx="1705800" cy="1705800"/>
          </a:xfrm>
          <a:prstGeom prst="ellipse">
            <a:avLst/>
          </a:prstGeom>
          <a:noFill/>
          <a:ln>
            <a:noFill/>
          </a:ln>
        </p:spPr>
      </p:pic>
      <p:pic>
        <p:nvPicPr>
          <p:cNvPr id="229" name="Google Shape;229;p25"/>
          <p:cNvPicPr preferRelativeResize="0"/>
          <p:nvPr/>
        </p:nvPicPr>
        <p:blipFill>
          <a:blip r:embed="rId5">
            <a:alphaModFix/>
          </a:blip>
          <a:stretch>
            <a:fillRect/>
          </a:stretch>
        </p:blipFill>
        <p:spPr>
          <a:xfrm>
            <a:off x="3748000" y="651094"/>
            <a:ext cx="1705800" cy="1711500"/>
          </a:xfrm>
          <a:prstGeom prst="ellipse">
            <a:avLst/>
          </a:prstGeom>
          <a:noFill/>
          <a:ln>
            <a:noFill/>
          </a:ln>
        </p:spPr>
      </p:pic>
      <p:pic>
        <p:nvPicPr>
          <p:cNvPr id="230" name="Google Shape;230;p25"/>
          <p:cNvPicPr preferRelativeResize="0"/>
          <p:nvPr/>
        </p:nvPicPr>
        <p:blipFill>
          <a:blip r:embed="rId6">
            <a:alphaModFix/>
          </a:blip>
          <a:stretch>
            <a:fillRect/>
          </a:stretch>
        </p:blipFill>
        <p:spPr>
          <a:xfrm>
            <a:off x="851550" y="638800"/>
            <a:ext cx="1705800" cy="1705800"/>
          </a:xfrm>
          <a:prstGeom prst="ellipse">
            <a:avLst/>
          </a:prstGeom>
          <a:noFill/>
          <a:ln>
            <a:noFill/>
          </a:ln>
        </p:spPr>
      </p:pic>
      <p:pic>
        <p:nvPicPr>
          <p:cNvPr id="231" name="Google Shape;231;p25"/>
          <p:cNvPicPr preferRelativeResize="0"/>
          <p:nvPr/>
        </p:nvPicPr>
        <p:blipFill rotWithShape="1">
          <a:blip r:embed="rId7">
            <a:alphaModFix/>
          </a:blip>
          <a:srcRect b="5695"/>
          <a:stretch/>
        </p:blipFill>
        <p:spPr>
          <a:xfrm>
            <a:off x="851550" y="2877800"/>
            <a:ext cx="1617900" cy="1711500"/>
          </a:xfrm>
          <a:prstGeom prst="ellipse">
            <a:avLst/>
          </a:prstGeom>
          <a:noFill/>
          <a:ln>
            <a:noFill/>
          </a:ln>
        </p:spPr>
      </p:pic>
      <p:sp>
        <p:nvSpPr>
          <p:cNvPr id="232" name="Google Shape;232;p25"/>
          <p:cNvSpPr txBox="1"/>
          <p:nvPr/>
        </p:nvSpPr>
        <p:spPr>
          <a:xfrm>
            <a:off x="939650" y="4669625"/>
            <a:ext cx="1705800" cy="3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FFFF"/>
                </a:solidFill>
                <a:latin typeface="Lato"/>
                <a:ea typeface="Lato"/>
                <a:cs typeface="Lato"/>
                <a:sym typeface="Lato"/>
              </a:rPr>
              <a:t>Oshadi Wimalarathne</a:t>
            </a:r>
            <a:endParaRPr sz="1100" b="1">
              <a:solidFill>
                <a:srgbClr val="FFFFFF"/>
              </a:solidFill>
              <a:latin typeface="Lato"/>
              <a:ea typeface="Lato"/>
              <a:cs typeface="Lato"/>
              <a:sym typeface="Lato"/>
            </a:endParaRPr>
          </a:p>
        </p:txBody>
      </p:sp>
      <p:pic>
        <p:nvPicPr>
          <p:cNvPr id="233" name="Google Shape;233;p25"/>
          <p:cNvPicPr preferRelativeResize="0"/>
          <p:nvPr/>
        </p:nvPicPr>
        <p:blipFill rotWithShape="1">
          <a:blip r:embed="rId8">
            <a:alphaModFix/>
          </a:blip>
          <a:srcRect l="99" r="89"/>
          <a:stretch/>
        </p:blipFill>
        <p:spPr>
          <a:xfrm>
            <a:off x="6470450" y="2880650"/>
            <a:ext cx="1705800" cy="1705800"/>
          </a:xfrm>
          <a:prstGeom prst="ellipse">
            <a:avLst/>
          </a:prstGeom>
          <a:noFill/>
          <a:ln>
            <a:noFill/>
          </a:ln>
        </p:spPr>
      </p:pic>
      <p:sp>
        <p:nvSpPr>
          <p:cNvPr id="234" name="Google Shape;234;p25"/>
          <p:cNvSpPr txBox="1">
            <a:spLocks noGrp="1"/>
          </p:cNvSpPr>
          <p:nvPr>
            <p:ph type="body" idx="4294967295"/>
          </p:nvPr>
        </p:nvSpPr>
        <p:spPr>
          <a:xfrm>
            <a:off x="6795375" y="4669625"/>
            <a:ext cx="1150200" cy="32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100" b="1"/>
              <a:t>Collin Sculley</a:t>
            </a:r>
            <a:endParaRPr sz="11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Database Structure - MongoDB</a:t>
            </a:r>
            <a:endParaRPr/>
          </a:p>
        </p:txBody>
      </p:sp>
      <p:pic>
        <p:nvPicPr>
          <p:cNvPr id="159" name="Google Shape;159;p16"/>
          <p:cNvPicPr preferRelativeResize="0"/>
          <p:nvPr/>
        </p:nvPicPr>
        <p:blipFill rotWithShape="1">
          <a:blip r:embed="rId3">
            <a:alphaModFix/>
          </a:blip>
          <a:srcRect t="15525" b="13517"/>
          <a:stretch/>
        </p:blipFill>
        <p:spPr>
          <a:xfrm>
            <a:off x="0" y="1235125"/>
            <a:ext cx="9143999" cy="3301275"/>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2069</TotalTime>
  <Words>2123</Words>
  <Application>Microsoft Office PowerPoint</Application>
  <PresentationFormat>On-screen Show (16:9)</PresentationFormat>
  <Paragraphs>107</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Lato</vt:lpstr>
      <vt:lpstr>Montserrat</vt:lpstr>
      <vt:lpstr>Arial</vt:lpstr>
      <vt:lpstr>Focus</vt:lpstr>
      <vt:lpstr>Austin Green Energy Predictor</vt:lpstr>
      <vt:lpstr>Selected Topic and Purpose</vt:lpstr>
      <vt:lpstr>Source Data Energy Output (MHW) and Weather Parameters</vt:lpstr>
      <vt:lpstr>How does Weather and Time  Impact Renewable Energy Output ?</vt:lpstr>
      <vt:lpstr>Neural Network</vt:lpstr>
      <vt:lpstr>Dashboard </vt:lpstr>
      <vt:lpstr>Future Analysis &amp; Recommendations </vt:lpstr>
      <vt:lpstr>The Team</vt:lpstr>
      <vt:lpstr>Database Structure - MongoDB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Austin Green Energy Predictor</dc:title>
  <cp:lastModifiedBy>Rahul Madarapu</cp:lastModifiedBy>
  <cp:revision>2</cp:revision>
  <dcterms:modified xsi:type="dcterms:W3CDTF">2020-12-06T02:31:39Z</dcterms:modified>
</cp:coreProperties>
</file>